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0" r:id="rId4"/>
    <p:sldId id="261" r:id="rId5"/>
    <p:sldId id="262" r:id="rId6"/>
    <p:sldId id="263" r:id="rId7"/>
    <p:sldId id="264" r:id="rId8"/>
    <p:sldId id="265" r:id="rId9"/>
    <p:sldId id="266" r:id="rId10"/>
    <p:sldId id="268" r:id="rId11"/>
    <p:sldId id="269" r:id="rId12"/>
    <p:sldId id="267" r:id="rId13"/>
    <p:sldId id="272"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56" d="100"/>
          <a:sy n="56" d="100"/>
        </p:scale>
        <p:origin x="102" y="2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D566BD0-3088-45D9-A98E-62F55D114C4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6853D5AC-B0DD-4EAB-AD30-91ED49E38CCB}" type="slidenum">
              <a:rPr lang="en-US" smtClean="0"/>
              <a:t>‹#›</a:t>
            </a:fld>
            <a:endParaRPr lang="en-US"/>
          </a:p>
        </p:txBody>
      </p:sp>
    </p:spTree>
    <p:extLst>
      <p:ext uri="{BB962C8B-B14F-4D97-AF65-F5344CB8AC3E}">
        <p14:creationId xmlns:p14="http://schemas.microsoft.com/office/powerpoint/2010/main" val="1301680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66BD0-3088-45D9-A98E-62F55D114C4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4056860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66BD0-3088-45D9-A98E-62F55D114C4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2244916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11200" y="533400"/>
            <a:ext cx="107696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77013043"/>
      </p:ext>
    </p:extLst>
  </p:cSld>
  <p:clrMapOvr>
    <a:masterClrMapping/>
  </p:clrMapOvr>
  <p:transition>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566BD0-3088-45D9-A98E-62F55D114C4D}" type="datetimeFigureOut">
              <a:rPr lang="en-US" smtClean="0"/>
              <a:t>12/2/2016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3554237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ED566BD0-3088-45D9-A98E-62F55D114C4D}" type="datetimeFigureOut">
              <a:rPr lang="en-US" smtClean="0"/>
              <a:t>12/2/2016</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6853D5AC-B0DD-4EAB-AD30-91ED49E38CCB}" type="slidenum">
              <a:rPr lang="en-US" smtClean="0"/>
              <a:t>‹#›</a:t>
            </a:fld>
            <a:endParaRPr lang="en-US"/>
          </a:p>
        </p:txBody>
      </p:sp>
    </p:spTree>
    <p:extLst>
      <p:ext uri="{BB962C8B-B14F-4D97-AF65-F5344CB8AC3E}">
        <p14:creationId xmlns:p14="http://schemas.microsoft.com/office/powerpoint/2010/main" val="3958834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D566BD0-3088-45D9-A98E-62F55D114C4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7602715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D566BD0-3088-45D9-A98E-62F55D114C4D}" type="datetimeFigureOut">
              <a:rPr lang="en-US" smtClean="0"/>
              <a:t>12/2/2016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375818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D566BD0-3088-45D9-A98E-62F55D114C4D}" type="datetimeFigureOut">
              <a:rPr lang="en-US" smtClean="0"/>
              <a:t>12/2/2016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3992202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566BD0-3088-45D9-A98E-62F55D114C4D}" type="datetimeFigureOut">
              <a:rPr lang="en-US" smtClean="0"/>
              <a:t>12/2/2016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1010876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66BD0-3088-45D9-A98E-62F55D114C4D}" type="datetimeFigureOut">
              <a:rPr lang="en-US" smtClean="0"/>
              <a:t>12/2/2016</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2866638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D566BD0-3088-45D9-A98E-62F55D114C4D}" type="datetimeFigureOut">
              <a:rPr lang="en-US" smtClean="0"/>
              <a:t>12/2/2016</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6853D5AC-B0DD-4EAB-AD30-91ED49E38CCB}" type="slidenum">
              <a:rPr lang="en-US" smtClean="0"/>
              <a:t>‹#›</a:t>
            </a:fld>
            <a:endParaRPr lang="en-US"/>
          </a:p>
        </p:txBody>
      </p:sp>
    </p:spTree>
    <p:extLst>
      <p:ext uri="{BB962C8B-B14F-4D97-AF65-F5344CB8AC3E}">
        <p14:creationId xmlns:p14="http://schemas.microsoft.com/office/powerpoint/2010/main" val="2607051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ED566BD0-3088-45D9-A98E-62F55D114C4D}" type="datetimeFigureOut">
              <a:rPr lang="en-US" smtClean="0"/>
              <a:t>12/2/2016</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6853D5AC-B0DD-4EAB-AD30-91ED49E38CCB}" type="slidenum">
              <a:rPr lang="en-US" smtClean="0"/>
              <a:t>‹#›</a:t>
            </a:fld>
            <a:endParaRPr lang="en-US"/>
          </a:p>
        </p:txBody>
      </p:sp>
    </p:spTree>
    <p:extLst>
      <p:ext uri="{BB962C8B-B14F-4D97-AF65-F5344CB8AC3E}">
        <p14:creationId xmlns:p14="http://schemas.microsoft.com/office/powerpoint/2010/main" val="40941584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Great Depression</a:t>
            </a:r>
            <a:endParaRPr lang="en-US" dirty="0"/>
          </a:p>
        </p:txBody>
      </p:sp>
      <p:sp>
        <p:nvSpPr>
          <p:cNvPr id="3" name="Subtitle 2"/>
          <p:cNvSpPr>
            <a:spLocks noGrp="1"/>
          </p:cNvSpPr>
          <p:nvPr>
            <p:ph type="subTitle" idx="1"/>
          </p:nvPr>
        </p:nvSpPr>
        <p:spPr/>
        <p:txBody>
          <a:bodyPr>
            <a:normAutofit fontScale="92500" lnSpcReduction="20000"/>
          </a:bodyPr>
          <a:lstStyle/>
          <a:p>
            <a:r>
              <a:rPr lang="en-US" sz="4400" dirty="0" smtClean="0"/>
              <a:t>The Presidency of Herbert Hoover </a:t>
            </a:r>
            <a:endParaRPr lang="en-US" sz="4400" dirty="0"/>
          </a:p>
        </p:txBody>
      </p:sp>
    </p:spTree>
    <p:extLst>
      <p:ext uri="{BB962C8B-B14F-4D97-AF65-F5344CB8AC3E}">
        <p14:creationId xmlns:p14="http://schemas.microsoft.com/office/powerpoint/2010/main" val="26483477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748" y="217932"/>
            <a:ext cx="10058400" cy="1609344"/>
          </a:xfrm>
        </p:spPr>
        <p:txBody>
          <a:bodyPr>
            <a:normAutofit/>
          </a:bodyPr>
          <a:lstStyle/>
          <a:p>
            <a:r>
              <a:rPr lang="en-US" sz="4800" b="1" dirty="0"/>
              <a:t>THE RISE OF HOOVERVILLES</a:t>
            </a:r>
            <a:br>
              <a:rPr lang="en-US" sz="4800" b="1" dirty="0"/>
            </a:br>
            <a:endParaRPr lang="en-US" sz="4800" dirty="0"/>
          </a:p>
        </p:txBody>
      </p:sp>
      <p:sp>
        <p:nvSpPr>
          <p:cNvPr id="3" name="Content Placeholder 2"/>
          <p:cNvSpPr>
            <a:spLocks noGrp="1"/>
          </p:cNvSpPr>
          <p:nvPr>
            <p:ph idx="1"/>
          </p:nvPr>
        </p:nvSpPr>
        <p:spPr>
          <a:xfrm>
            <a:off x="393700" y="1485900"/>
            <a:ext cx="11493500" cy="5207000"/>
          </a:xfrm>
        </p:spPr>
        <p:txBody>
          <a:bodyPr>
            <a:normAutofit fontScale="70000" lnSpcReduction="20000"/>
          </a:bodyPr>
          <a:lstStyle/>
          <a:p>
            <a:r>
              <a:rPr lang="en-US" sz="2600" dirty="0"/>
              <a:t>As the Depression worsened and millions of urban and rural families lost their jobs and depleted their savings, they also lost their homes. </a:t>
            </a:r>
            <a:endParaRPr lang="en-US" sz="2600" dirty="0" smtClean="0"/>
          </a:p>
          <a:p>
            <a:pPr lvl="1"/>
            <a:r>
              <a:rPr lang="en-US" sz="2200" dirty="0" smtClean="0"/>
              <a:t>Desperate </a:t>
            </a:r>
            <a:r>
              <a:rPr lang="en-US" sz="2200" dirty="0"/>
              <a:t>for shelter, homeless citizens built shantytowns in and around cities across the nation. These camps came to be called </a:t>
            </a:r>
            <a:r>
              <a:rPr lang="en-US" sz="2200" dirty="0" err="1"/>
              <a:t>Hoovervilles</a:t>
            </a:r>
            <a:r>
              <a:rPr lang="en-US" sz="2200" dirty="0"/>
              <a:t>, </a:t>
            </a:r>
            <a:endParaRPr lang="en-US" sz="2200" dirty="0" smtClean="0"/>
          </a:p>
          <a:p>
            <a:pPr lvl="2"/>
            <a:r>
              <a:rPr lang="en-US" sz="1900" dirty="0" smtClean="0"/>
              <a:t>longtime </a:t>
            </a:r>
            <a:r>
              <a:rPr lang="en-US" sz="1900" dirty="0"/>
              <a:t>newspaper reporter Charles Michelson (1868-1948) is credited with coining the </a:t>
            </a:r>
            <a:r>
              <a:rPr lang="en-US" sz="1900" dirty="0" smtClean="0"/>
              <a:t>term</a:t>
            </a:r>
          </a:p>
          <a:p>
            <a:pPr lvl="1"/>
            <a:r>
              <a:rPr lang="en-US" sz="2200" dirty="0" smtClean="0"/>
              <a:t>Hooverville </a:t>
            </a:r>
            <a:r>
              <a:rPr lang="en-US" sz="2200" dirty="0"/>
              <a:t>shanties were constructed of cardboard, tar paper, glass, lumber, tin and whatever other materials people could salvage</a:t>
            </a:r>
            <a:r>
              <a:rPr lang="en-US" sz="2200" dirty="0" smtClean="0"/>
              <a:t>.</a:t>
            </a:r>
          </a:p>
          <a:p>
            <a:pPr lvl="1"/>
            <a:r>
              <a:rPr lang="en-US" sz="2200" dirty="0" smtClean="0"/>
              <a:t>Some </a:t>
            </a:r>
            <a:r>
              <a:rPr lang="en-US" sz="2200" dirty="0"/>
              <a:t>homes were not buildings at all, but deep holes dug in the ground with makeshift roofs laid over them to keep out inclement weather. Some of the homeless found shelter inside empty conduits and water mains.</a:t>
            </a:r>
          </a:p>
          <a:p>
            <a:r>
              <a:rPr lang="en-US" sz="2600" dirty="0" smtClean="0"/>
              <a:t>Whenever </a:t>
            </a:r>
            <a:r>
              <a:rPr lang="en-US" sz="2600" dirty="0"/>
              <a:t>possible, </a:t>
            </a:r>
            <a:r>
              <a:rPr lang="en-US" sz="2600" dirty="0" err="1"/>
              <a:t>Hoovervilles</a:t>
            </a:r>
            <a:r>
              <a:rPr lang="en-US" sz="2600" dirty="0"/>
              <a:t> were built near rivers for the convenience of a water source</a:t>
            </a:r>
            <a:r>
              <a:rPr lang="en-US" sz="2600" dirty="0" smtClean="0"/>
              <a:t>.</a:t>
            </a:r>
          </a:p>
          <a:p>
            <a:pPr lvl="1"/>
            <a:r>
              <a:rPr lang="en-US" sz="2200" dirty="0" smtClean="0"/>
              <a:t> </a:t>
            </a:r>
            <a:r>
              <a:rPr lang="en-US" sz="2200" dirty="0"/>
              <a:t>For example, in New York City, encampments sprang up along the Hudson and East rivers. </a:t>
            </a:r>
            <a:endParaRPr lang="en-US" sz="2200" dirty="0" smtClean="0"/>
          </a:p>
          <a:p>
            <a:r>
              <a:rPr lang="en-US" sz="2600" dirty="0" smtClean="0"/>
              <a:t>Some </a:t>
            </a:r>
            <a:r>
              <a:rPr lang="en-US" sz="2600" dirty="0" err="1"/>
              <a:t>Hoovervilles</a:t>
            </a:r>
            <a:r>
              <a:rPr lang="en-US" sz="2600" dirty="0"/>
              <a:t> were dotted with vegetable gardens, and some individual shacks contained furniture a family had managed to carry away upon eviction from their former home. </a:t>
            </a:r>
            <a:endParaRPr lang="en-US" sz="2600" dirty="0" smtClean="0"/>
          </a:p>
          <a:p>
            <a:pPr lvl="1"/>
            <a:r>
              <a:rPr lang="en-US" sz="2200" dirty="0" smtClean="0"/>
              <a:t>However</a:t>
            </a:r>
            <a:r>
              <a:rPr lang="en-US" sz="2200" dirty="0"/>
              <a:t>, </a:t>
            </a:r>
            <a:r>
              <a:rPr lang="en-US" sz="2200" dirty="0" err="1"/>
              <a:t>Hoovervilles</a:t>
            </a:r>
            <a:r>
              <a:rPr lang="en-US" sz="2200" dirty="0"/>
              <a:t> were typically grim and unsanitary. </a:t>
            </a:r>
            <a:endParaRPr lang="en-US" sz="2200" dirty="0" smtClean="0"/>
          </a:p>
          <a:p>
            <a:pPr lvl="1"/>
            <a:r>
              <a:rPr lang="en-US" sz="2200" dirty="0" smtClean="0"/>
              <a:t>They </a:t>
            </a:r>
            <a:r>
              <a:rPr lang="en-US" sz="2200" dirty="0"/>
              <a:t>posed health risks to their inhabitants as well as to those living nearby, but there was little that local governments or health agencies could do</a:t>
            </a:r>
            <a:r>
              <a:rPr lang="en-US" sz="2200" dirty="0" smtClean="0"/>
              <a:t>.</a:t>
            </a:r>
          </a:p>
          <a:p>
            <a:pPr lvl="1"/>
            <a:r>
              <a:rPr lang="en-US" sz="2200" dirty="0" smtClean="0"/>
              <a:t>Hooverville </a:t>
            </a:r>
            <a:r>
              <a:rPr lang="en-US" sz="2200" dirty="0"/>
              <a:t>residents had nowhere else to go, and public sympathy, for the most part, was with them. </a:t>
            </a:r>
            <a:endParaRPr lang="en-US" sz="2200" dirty="0" smtClean="0"/>
          </a:p>
          <a:p>
            <a:pPr lvl="2"/>
            <a:r>
              <a:rPr lang="en-US" sz="1900" dirty="0" smtClean="0"/>
              <a:t>Even </a:t>
            </a:r>
            <a:r>
              <a:rPr lang="en-US" sz="1900" dirty="0"/>
              <a:t>when </a:t>
            </a:r>
            <a:r>
              <a:rPr lang="en-US" sz="1900" dirty="0" err="1"/>
              <a:t>Hoovervilles</a:t>
            </a:r>
            <a:r>
              <a:rPr lang="en-US" sz="1900" dirty="0"/>
              <a:t> were raided by order of parks departments or other authorities, the men who carried out the raids often expressed regret and guilt for their actions. More often than not, </a:t>
            </a:r>
            <a:r>
              <a:rPr lang="en-US" sz="1900" dirty="0" err="1"/>
              <a:t>Hoovervilles</a:t>
            </a:r>
            <a:r>
              <a:rPr lang="en-US" sz="1900" dirty="0"/>
              <a:t> were tolerated.</a:t>
            </a:r>
          </a:p>
          <a:p>
            <a:r>
              <a:rPr lang="en-US" sz="2600" dirty="0" smtClean="0"/>
              <a:t>Although </a:t>
            </a:r>
            <a:r>
              <a:rPr lang="en-US" sz="2600" dirty="0"/>
              <a:t>a common factor among Hooverville residents was unemployment, inhabitants took any work that became available, often laboring at such backbreaking, sporadic jobs as fruit picking or packing. Writer John Steinbeck (1902-68) featured a family who lived in a California Hooverville and sought farm work in his Pulitzer Prize-winning novel “The Grapes of Wrath,” which was first published in 1939.</a:t>
            </a:r>
          </a:p>
          <a:p>
            <a:endParaRPr lang="en-US" dirty="0"/>
          </a:p>
        </p:txBody>
      </p:sp>
    </p:spTree>
    <p:extLst>
      <p:ext uri="{BB962C8B-B14F-4D97-AF65-F5344CB8AC3E}">
        <p14:creationId xmlns:p14="http://schemas.microsoft.com/office/powerpoint/2010/main" val="3813400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2290" name="Picture 2" descr="http://dakiniland.files.wordpress.com/2011/08/hoovervil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3359" y="804068"/>
            <a:ext cx="4126441" cy="309483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2292" name="Picture 4" descr="http://depts.washington.edu/depress/images/hoovervilles/boyinabox_1933_4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2743" y="759617"/>
            <a:ext cx="3160031" cy="3183732"/>
          </a:xfrm>
          <a:prstGeom prst="rect">
            <a:avLst/>
          </a:prstGeom>
          <a:noFill/>
          <a:extLst>
            <a:ext uri="{909E8E84-426E-40DD-AFC4-6F175D3DCCD1}">
              <a14:hiddenFill xmlns:a14="http://schemas.microsoft.com/office/drawing/2010/main">
                <a:solidFill>
                  <a:srgbClr val="FFFFFF"/>
                </a:solidFill>
              </a14:hiddenFill>
            </a:ext>
          </a:extLst>
        </p:spPr>
      </p:pic>
      <p:pic>
        <p:nvPicPr>
          <p:cNvPr id="12296" name="Picture 8" descr="http://photos.mycapture.com/STLT/918017/27374107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1324" y="3517899"/>
            <a:ext cx="3834125" cy="2919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43097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381000" y="307183"/>
            <a:ext cx="8077200" cy="533400"/>
          </a:xfrm>
        </p:spPr>
        <p:txBody>
          <a:bodyPr>
            <a:noAutofit/>
          </a:bodyPr>
          <a:lstStyle/>
          <a:p>
            <a:pPr eaLnBrk="1" hangingPunct="1">
              <a:defRPr/>
            </a:pPr>
            <a:r>
              <a:rPr lang="en-US" dirty="0"/>
              <a:t>The Voters React</a:t>
            </a:r>
            <a:endParaRPr lang="en-US" sz="6600" dirty="0">
              <a:effectLst>
                <a:outerShdw blurRad="38100" dist="38100" dir="2700000" algn="tl">
                  <a:srgbClr val="C0C0C0"/>
                </a:outerShdw>
              </a:effectLst>
            </a:endParaRPr>
          </a:p>
        </p:txBody>
      </p:sp>
      <p:sp>
        <p:nvSpPr>
          <p:cNvPr id="10243" name="Rectangle 3"/>
          <p:cNvSpPr>
            <a:spLocks noGrp="1" noChangeArrowheads="1"/>
          </p:cNvSpPr>
          <p:nvPr>
            <p:ph type="body" idx="1"/>
          </p:nvPr>
        </p:nvSpPr>
        <p:spPr bwMode="auto">
          <a:xfrm>
            <a:off x="762000" y="1219201"/>
            <a:ext cx="5702300" cy="4576763"/>
          </a:xfrm>
          <a:solidFill>
            <a:schemeClr val="bg1"/>
          </a:solidFill>
          <a:ln>
            <a:noFill/>
            <a:miter lim="800000"/>
            <a:headEnd/>
            <a:tailEnd/>
          </a:ln>
        </p:spPr>
        <p:txBody>
          <a:bodyPr vert="horz" wrap="square" lIns="91440" tIns="45720" rIns="91440" bIns="45720" numCol="1" rtlCol="0" anchor="ctr" anchorCtr="0" compatLnSpc="1">
            <a:prstTxWarp prst="textNoShape">
              <a:avLst/>
            </a:prstTxWarp>
            <a:normAutofit fontScale="85000" lnSpcReduction="10000"/>
          </a:bodyPr>
          <a:lstStyle/>
          <a:p>
            <a:pPr>
              <a:lnSpc>
                <a:spcPct val="130000"/>
              </a:lnSpc>
              <a:spcBef>
                <a:spcPct val="0"/>
              </a:spcBef>
              <a:buFont typeface="Times" panose="02020603050405020304" pitchFamily="18" charset="0"/>
              <a:buChar char="•"/>
            </a:pPr>
            <a:r>
              <a:rPr lang="en-US" altLang="en-US" sz="1700" dirty="0"/>
              <a:t>Trying to balance the budget, Hoover pushed for and signed a large tax increase in 1932.</a:t>
            </a:r>
          </a:p>
          <a:p>
            <a:pPr>
              <a:lnSpc>
                <a:spcPct val="130000"/>
              </a:lnSpc>
              <a:spcBef>
                <a:spcPct val="0"/>
              </a:spcBef>
              <a:buFont typeface="Times" panose="02020603050405020304" pitchFamily="18" charset="0"/>
              <a:buChar char="•"/>
            </a:pPr>
            <a:r>
              <a:rPr lang="en-US" altLang="en-US" sz="1700" dirty="0"/>
              <a:t>This move was highly unpopular, because voters wanted more government spending to aid the poor.</a:t>
            </a:r>
          </a:p>
          <a:p>
            <a:pPr>
              <a:lnSpc>
                <a:spcPct val="130000"/>
              </a:lnSpc>
              <a:spcBef>
                <a:spcPct val="0"/>
              </a:spcBef>
              <a:buFont typeface="Times" panose="02020603050405020304" pitchFamily="18" charset="0"/>
              <a:buChar char="•"/>
            </a:pPr>
            <a:r>
              <a:rPr lang="en-US" altLang="en-US" sz="1700" dirty="0"/>
              <a:t>The 1930 Congressional election provided early signs that the public was fed up with President Hoover.</a:t>
            </a:r>
          </a:p>
          <a:p>
            <a:pPr>
              <a:lnSpc>
                <a:spcPct val="130000"/>
              </a:lnSpc>
              <a:spcBef>
                <a:spcPct val="0"/>
              </a:spcBef>
              <a:buFont typeface="Times" panose="02020603050405020304" pitchFamily="18" charset="0"/>
              <a:buChar char="•"/>
            </a:pPr>
            <a:r>
              <a:rPr lang="en-US" altLang="en-US" sz="1700" dirty="0"/>
              <a:t>Democrats finally won the majority of seats in the House of Representatives and made gains in the Senate.</a:t>
            </a:r>
          </a:p>
          <a:p>
            <a:pPr>
              <a:lnSpc>
                <a:spcPct val="130000"/>
              </a:lnSpc>
              <a:spcBef>
                <a:spcPct val="0"/>
              </a:spcBef>
              <a:buFont typeface="Times" panose="02020603050405020304" pitchFamily="18" charset="0"/>
              <a:buChar char="•"/>
            </a:pPr>
            <a:r>
              <a:rPr lang="en-US" altLang="en-US" sz="1700" dirty="0"/>
              <a:t>By the 1932 presidential election, it seemed certain Hoover would lose the race.</a:t>
            </a:r>
          </a:p>
          <a:p>
            <a:pPr>
              <a:lnSpc>
                <a:spcPct val="130000"/>
              </a:lnSpc>
              <a:spcBef>
                <a:spcPct val="0"/>
              </a:spcBef>
              <a:buFont typeface="Times" panose="02020603050405020304" pitchFamily="18" charset="0"/>
              <a:buChar char="•"/>
            </a:pPr>
            <a:r>
              <a:rPr lang="en-US" altLang="en-US" sz="1700" dirty="0"/>
              <a:t>The Great Depression showed few signs of ending, and Hoover’s ability to influence people and events was nearly gone</a:t>
            </a:r>
            <a:r>
              <a:rPr lang="en-US" altLang="en-US" sz="1700" dirty="0" smtClean="0"/>
              <a:t>.</a:t>
            </a:r>
          </a:p>
          <a:p>
            <a:pPr lvl="1"/>
            <a:r>
              <a:rPr lang="en-US" altLang="en-US" sz="1600" dirty="0"/>
              <a:t>Hoover (R) vs. Franklin D. Roosevelt (D)</a:t>
            </a:r>
          </a:p>
          <a:p>
            <a:pPr lvl="1"/>
            <a:r>
              <a:rPr lang="en-US" altLang="en-US" sz="1600" dirty="0" smtClean="0"/>
              <a:t>In </a:t>
            </a:r>
            <a:r>
              <a:rPr lang="en-US" altLang="en-US" sz="1600" dirty="0"/>
              <a:t>the end, Hoover had the impossible task of defending failed policies and strategies. </a:t>
            </a:r>
          </a:p>
          <a:p>
            <a:pPr lvl="1"/>
            <a:r>
              <a:rPr lang="en-US" altLang="en-US" sz="1600" dirty="0" smtClean="0"/>
              <a:t>Instead </a:t>
            </a:r>
            <a:r>
              <a:rPr lang="en-US" altLang="en-US" sz="1600" dirty="0"/>
              <a:t>of campaigning, Hoover spent time begging Roosevelt to not do anything too radical. </a:t>
            </a:r>
          </a:p>
          <a:p>
            <a:pPr lvl="1">
              <a:lnSpc>
                <a:spcPct val="130000"/>
              </a:lnSpc>
              <a:spcBef>
                <a:spcPct val="0"/>
              </a:spcBef>
              <a:buFont typeface="Times" panose="02020603050405020304" pitchFamily="18" charset="0"/>
              <a:buChar char="•"/>
            </a:pPr>
            <a:endParaRPr lang="en-US" altLang="en-US" sz="900" dirty="0"/>
          </a:p>
          <a:p>
            <a:pPr>
              <a:lnSpc>
                <a:spcPct val="130000"/>
              </a:lnSpc>
              <a:spcBef>
                <a:spcPct val="0"/>
              </a:spcBef>
              <a:buFont typeface="Times" panose="02020603050405020304" pitchFamily="18" charset="0"/>
              <a:buChar char="•"/>
            </a:pPr>
            <a:endParaRPr lang="en-US" altLang="en-US" sz="500" dirty="0"/>
          </a:p>
        </p:txBody>
      </p:sp>
      <p:sp>
        <p:nvSpPr>
          <p:cNvPr id="10244" name="Rectangle 4">
            <a:hlinkClick r:id="" action="ppaction://hlinkshowjump?jump=firstslide"/>
          </p:cNvPr>
          <p:cNvSpPr>
            <a:spLocks noChangeArrowheads="1"/>
          </p:cNvSpPr>
          <p:nvPr/>
        </p:nvSpPr>
        <p:spPr bwMode="auto">
          <a:xfrm>
            <a:off x="8458200" y="6019800"/>
            <a:ext cx="6096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pic>
        <p:nvPicPr>
          <p:cNvPr id="5" name="Picture 2" descr="http://joeinhistory12withandyolson.weebly.com/uploads/8/8/1/2/8812142/26881972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0375" y="573883"/>
            <a:ext cx="5109108" cy="5664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72966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 calcmode="lin" valueType="num">
                                      <p:cBhvr additive="base">
                                        <p:cTn id="7" dur="5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3">
                                            <p:txEl>
                                              <p:pRg st="1" end="1"/>
                                            </p:txEl>
                                          </p:spTgt>
                                        </p:tgtEl>
                                        <p:attrNameLst>
                                          <p:attrName>style.visibility</p:attrName>
                                        </p:attrNameLst>
                                      </p:cBhvr>
                                      <p:to>
                                        <p:strVal val="visible"/>
                                      </p:to>
                                    </p:set>
                                    <p:anim calcmode="lin" valueType="num">
                                      <p:cBhvr additive="base">
                                        <p:cTn id="13" dur="5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3">
                                            <p:txEl>
                                              <p:pRg st="2" end="2"/>
                                            </p:txEl>
                                          </p:spTgt>
                                        </p:tgtEl>
                                        <p:attrNameLst>
                                          <p:attrName>style.visibility</p:attrName>
                                        </p:attrNameLst>
                                      </p:cBhvr>
                                      <p:to>
                                        <p:strVal val="visible"/>
                                      </p:to>
                                    </p:set>
                                    <p:anim calcmode="lin" valueType="num">
                                      <p:cBhvr additive="base">
                                        <p:cTn id="19" dur="5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43">
                                            <p:txEl>
                                              <p:pRg st="3" end="3"/>
                                            </p:txEl>
                                          </p:spTgt>
                                        </p:tgtEl>
                                        <p:attrNameLst>
                                          <p:attrName>style.visibility</p:attrName>
                                        </p:attrNameLst>
                                      </p:cBhvr>
                                      <p:to>
                                        <p:strVal val="visible"/>
                                      </p:to>
                                    </p:set>
                                    <p:anim calcmode="lin" valueType="num">
                                      <p:cBhvr additive="base">
                                        <p:cTn id="25" dur="5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2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243">
                                            <p:txEl>
                                              <p:pRg st="4" end="4"/>
                                            </p:txEl>
                                          </p:spTgt>
                                        </p:tgtEl>
                                        <p:attrNameLst>
                                          <p:attrName>style.visibility</p:attrName>
                                        </p:attrNameLst>
                                      </p:cBhvr>
                                      <p:to>
                                        <p:strVal val="visible"/>
                                      </p:to>
                                    </p:set>
                                    <p:anim calcmode="lin" valueType="num">
                                      <p:cBhvr additive="base">
                                        <p:cTn id="31" dur="5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2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0243">
                                            <p:txEl>
                                              <p:pRg st="5" end="5"/>
                                            </p:txEl>
                                          </p:spTgt>
                                        </p:tgtEl>
                                        <p:attrNameLst>
                                          <p:attrName>style.visibility</p:attrName>
                                        </p:attrNameLst>
                                      </p:cBhvr>
                                      <p:to>
                                        <p:strVal val="visible"/>
                                      </p:to>
                                    </p:set>
                                    <p:anim calcmode="lin" valueType="num">
                                      <p:cBhvr additive="base">
                                        <p:cTn id="37" dur="500" fill="hold"/>
                                        <p:tgtEl>
                                          <p:spTgt spid="1024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2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43">
                                            <p:txEl>
                                              <p:pRg st="6" end="6"/>
                                            </p:txEl>
                                          </p:spTgt>
                                        </p:tgtEl>
                                        <p:attrNameLst>
                                          <p:attrName>style.visibility</p:attrName>
                                        </p:attrNameLst>
                                      </p:cBhvr>
                                      <p:to>
                                        <p:strVal val="visible"/>
                                      </p:to>
                                    </p:set>
                                    <p:anim calcmode="lin" valueType="num">
                                      <p:cBhvr additive="base">
                                        <p:cTn id="43" dur="500" fill="hold"/>
                                        <p:tgtEl>
                                          <p:spTgt spid="1024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2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0243">
                                            <p:txEl>
                                              <p:pRg st="7" end="7"/>
                                            </p:txEl>
                                          </p:spTgt>
                                        </p:tgtEl>
                                        <p:attrNameLst>
                                          <p:attrName>style.visibility</p:attrName>
                                        </p:attrNameLst>
                                      </p:cBhvr>
                                      <p:to>
                                        <p:strVal val="visible"/>
                                      </p:to>
                                    </p:set>
                                    <p:anim calcmode="lin" valueType="num">
                                      <p:cBhvr additive="base">
                                        <p:cTn id="49" dur="500" fill="hold"/>
                                        <p:tgtEl>
                                          <p:spTgt spid="1024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024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0243">
                                            <p:txEl>
                                              <p:pRg st="8" end="8"/>
                                            </p:txEl>
                                          </p:spTgt>
                                        </p:tgtEl>
                                        <p:attrNameLst>
                                          <p:attrName>style.visibility</p:attrName>
                                        </p:attrNameLst>
                                      </p:cBhvr>
                                      <p:to>
                                        <p:strVal val="visible"/>
                                      </p:to>
                                    </p:set>
                                    <p:anim calcmode="lin" valueType="num">
                                      <p:cBhvr additive="base">
                                        <p:cTn id="55" dur="500" fill="hold"/>
                                        <p:tgtEl>
                                          <p:spTgt spid="1024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024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a:xfrm>
            <a:off x="1981200" y="76200"/>
            <a:ext cx="8229600" cy="1143000"/>
          </a:xfrm>
        </p:spPr>
        <p:txBody>
          <a:bodyPr/>
          <a:lstStyle/>
          <a:p>
            <a:r>
              <a:rPr lang="en-US" altLang="en-US"/>
              <a:t>Election of 1932</a:t>
            </a:r>
          </a:p>
        </p:txBody>
      </p:sp>
      <p:sp>
        <p:nvSpPr>
          <p:cNvPr id="22535" name="Rectangle 7"/>
          <p:cNvSpPr>
            <a:spLocks noChangeArrowheads="1"/>
          </p:cNvSpPr>
          <p:nvPr/>
        </p:nvSpPr>
        <p:spPr bwMode="auto">
          <a:xfrm>
            <a:off x="1524001" y="-7534791"/>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22808" name="Group 280"/>
          <p:cNvGraphicFramePr>
            <a:graphicFrameLocks noGrp="1"/>
          </p:cNvGraphicFramePr>
          <p:nvPr>
            <p:extLst>
              <p:ext uri="{D42A27DB-BD31-4B8C-83A1-F6EECF244321}">
                <p14:modId xmlns:p14="http://schemas.microsoft.com/office/powerpoint/2010/main" val="4292312410"/>
              </p:ext>
            </p:extLst>
          </p:nvPr>
        </p:nvGraphicFramePr>
        <p:xfrm>
          <a:off x="6350000" y="1854201"/>
          <a:ext cx="5029200" cy="2486343"/>
        </p:xfrm>
        <a:graphic>
          <a:graphicData uri="http://schemas.openxmlformats.org/drawingml/2006/table">
            <a:tbl>
              <a:tblPr/>
              <a:tblGrid>
                <a:gridCol w="1676400"/>
                <a:gridCol w="1249363"/>
                <a:gridCol w="960437"/>
                <a:gridCol w="1143000"/>
              </a:tblGrid>
              <a:tr h="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chemeClr val="tx1"/>
                          </a:solidFill>
                          <a:effectLst/>
                          <a:latin typeface="Arial" panose="020B0604020202020204" pitchFamily="34" charset="0"/>
                        </a:rPr>
                        <a:t>Election of 1932</a:t>
                      </a:r>
                      <a:br>
                        <a:rPr kumimoji="0" lang="en-US" altLang="en-US" sz="1400" b="1" i="0" u="none" strike="noStrike" cap="none" normalizeH="0" baseline="0" dirty="0" smtClean="0">
                          <a:ln>
                            <a:noFill/>
                          </a:ln>
                          <a:solidFill>
                            <a:schemeClr val="tx1"/>
                          </a:solidFill>
                          <a:effectLst/>
                          <a:latin typeface="Arial" panose="020B0604020202020204" pitchFamily="34" charset="0"/>
                        </a:rPr>
                      </a:br>
                      <a:r>
                        <a:rPr kumimoji="0" lang="en-US" altLang="en-US" sz="1400" b="1" i="0" u="none" strike="noStrike" cap="none" normalizeH="0" baseline="0" dirty="0" smtClean="0">
                          <a:ln>
                            <a:noFill/>
                          </a:ln>
                          <a:solidFill>
                            <a:schemeClr val="tx1"/>
                          </a:solidFill>
                          <a:effectLst/>
                          <a:latin typeface="Arial" panose="020B0604020202020204" pitchFamily="34" charset="0"/>
                        </a:rPr>
                        <a:t>Candidates</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Party</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Electoral</a:t>
                      </a:r>
                      <a:br>
                        <a:rPr kumimoji="0" lang="en-US" altLang="en-US" sz="1400" b="1" i="0" u="none" strike="noStrike" cap="none" normalizeH="0" baseline="0" smtClean="0">
                          <a:ln>
                            <a:noFill/>
                          </a:ln>
                          <a:solidFill>
                            <a:schemeClr val="tx1"/>
                          </a:solidFill>
                          <a:effectLst/>
                          <a:latin typeface="Arial" panose="020B0604020202020204" pitchFamily="34" charset="0"/>
                        </a:rPr>
                      </a:br>
                      <a:r>
                        <a:rPr kumimoji="0" lang="en-US" altLang="en-US" sz="1400" b="1" i="0" u="none" strike="noStrike" cap="none" normalizeH="0" baseline="0" smtClean="0">
                          <a:ln>
                            <a:noFill/>
                          </a:ln>
                          <a:solidFill>
                            <a:schemeClr val="tx1"/>
                          </a:solidFill>
                          <a:effectLst/>
                          <a:latin typeface="Arial" panose="020B0604020202020204" pitchFamily="34" charset="0"/>
                        </a:rPr>
                        <a:t>Vote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chemeClr val="tx1"/>
                          </a:solidFill>
                          <a:effectLst/>
                          <a:latin typeface="Arial" panose="020B0604020202020204" pitchFamily="34" charset="0"/>
                        </a:rPr>
                        <a:t>Popular</a:t>
                      </a:r>
                      <a:br>
                        <a:rPr kumimoji="0" lang="en-US" altLang="en-US" sz="1400" b="1" i="0" u="none" strike="noStrike" cap="none" normalizeH="0" baseline="0" smtClean="0">
                          <a:ln>
                            <a:noFill/>
                          </a:ln>
                          <a:solidFill>
                            <a:schemeClr val="tx1"/>
                          </a:solidFill>
                          <a:effectLst/>
                          <a:latin typeface="Arial" panose="020B0604020202020204" pitchFamily="34" charset="0"/>
                        </a:rPr>
                      </a:br>
                      <a:r>
                        <a:rPr kumimoji="0" lang="en-US" altLang="en-US" sz="1400" b="1" i="0" u="none" strike="noStrike" cap="none" normalizeH="0" baseline="0" smtClean="0">
                          <a:ln>
                            <a:noFill/>
                          </a:ln>
                          <a:solidFill>
                            <a:schemeClr val="tx1"/>
                          </a:solidFill>
                          <a:effectLst/>
                          <a:latin typeface="Arial" panose="020B0604020202020204" pitchFamily="34" charset="0"/>
                        </a:rPr>
                        <a:t>Vote</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474663">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panose="020B0604020202020204" pitchFamily="34" charset="0"/>
                        </a:rPr>
                        <a:t>FDR</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800A1"/>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Democratic</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800A1"/>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472</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800A1"/>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panose="020B0604020202020204" pitchFamily="34" charset="0"/>
                        </a:rPr>
                        <a:t>22,821,857</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0800A1"/>
                    </a:solidFill>
                  </a:tcPr>
                </a:tc>
              </a:tr>
              <a:tr h="4699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panose="020B0604020202020204" pitchFamily="34" charset="0"/>
                        </a:rPr>
                        <a:t>Herbert C. Hoover</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2E4D"/>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smtClean="0">
                          <a:ln>
                            <a:noFill/>
                          </a:ln>
                          <a:solidFill>
                            <a:srgbClr val="FFFFFF"/>
                          </a:solidFill>
                          <a:effectLst/>
                          <a:latin typeface="Arial" panose="020B0604020202020204" pitchFamily="34" charset="0"/>
                        </a:rPr>
                        <a:t>Republican</a:t>
                      </a:r>
                      <a:endParaRPr kumimoji="0" lang="en-US" altLang="en-US" sz="1400" b="0" i="0" u="none" strike="noStrike" cap="none" normalizeH="0" baseline="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2E4D"/>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59</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2E4D"/>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00000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00000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000000"/>
                            </a:outerShdw>
                          </a:effectLst>
                          <a:latin typeface="Tahoma" panose="020B0604030504040204" pitchFamily="34" charset="0"/>
                        </a:defRPr>
                      </a:lvl3pPr>
                      <a:lvl4pPr>
                        <a:spcBef>
                          <a:spcPct val="20000"/>
                        </a:spcBef>
                        <a:defRPr>
                          <a:solidFill>
                            <a:schemeClr val="tx1"/>
                          </a:solidFill>
                          <a:effectLst>
                            <a:outerShdw blurRad="38100" dist="38100" dir="2700000" algn="tl">
                              <a:srgbClr val="00000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000000"/>
                            </a:outerShdw>
                          </a:effectLst>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FFFF"/>
                          </a:solidFill>
                          <a:effectLst/>
                          <a:latin typeface="Arial" panose="020B0604020202020204" pitchFamily="34" charset="0"/>
                        </a:rPr>
                        <a:t>15,761,845</a:t>
                      </a:r>
                      <a:endParaRPr kumimoji="0" lang="en-US" altLang="en-US" sz="1400" b="0" i="0" u="none" strike="noStrike" cap="none" normalizeH="0" baseline="0" dirty="0" smtClean="0">
                        <a:ln>
                          <a:noFill/>
                        </a:ln>
                        <a:solidFill>
                          <a:schemeClr val="tx1"/>
                        </a:solidFill>
                        <a:effectLst/>
                        <a:latin typeface="Arial" panose="020B0604020202020204" pitchFamily="34" charset="0"/>
                      </a:endParaRP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C02E4D"/>
                    </a:solidFill>
                  </a:tcPr>
                </a:tc>
              </a:tr>
              <a:tr h="3683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Norman M. Thomas</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Socialist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881,951</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r h="457200">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rPr>
                        <a:t>William Z. Foster</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Arial" panose="020B0604020202020204" pitchFamily="34" charset="0"/>
                        </a:rPr>
                        <a:t>Communist</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0</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c>
                  <a:txBody>
                    <a:bodyPr/>
                    <a:lstStyle>
                      <a:lvl1pPr>
                        <a:spcBef>
                          <a:spcPct val="20000"/>
                        </a:spcBef>
                        <a:buClr>
                          <a:schemeClr val="hlink"/>
                        </a:buClr>
                        <a:buSzPct val="80000"/>
                        <a:buFont typeface="Wingdings" panose="05000000000000000000" pitchFamily="2" charset="2"/>
                        <a:defRPr sz="2800">
                          <a:solidFill>
                            <a:schemeClr val="tx1"/>
                          </a:solidFill>
                          <a:effectLst>
                            <a:outerShdw blurRad="38100" dist="38100" dir="2700000" algn="tl">
                              <a:srgbClr val="C0C0C0"/>
                            </a:outerShdw>
                          </a:effectLst>
                          <a:latin typeface="Tahoma" panose="020B0604030504040204" pitchFamily="34" charset="0"/>
                        </a:defRPr>
                      </a:lvl1pPr>
                      <a:lvl2pPr>
                        <a:spcBef>
                          <a:spcPct val="20000"/>
                        </a:spcBef>
                        <a:buClr>
                          <a:schemeClr val="tx1"/>
                        </a:buClr>
                        <a:defRPr sz="2400">
                          <a:solidFill>
                            <a:schemeClr val="tx1"/>
                          </a:solidFill>
                          <a:effectLst>
                            <a:outerShdw blurRad="38100" dist="38100" dir="2700000" algn="tl">
                              <a:srgbClr val="C0C0C0"/>
                            </a:outerShdw>
                          </a:effectLst>
                          <a:latin typeface="Tahoma" panose="020B0604030504040204" pitchFamily="34" charset="0"/>
                        </a:defRPr>
                      </a:lvl2pPr>
                      <a:lvl3pPr>
                        <a:spcBef>
                          <a:spcPct val="20000"/>
                        </a:spcBef>
                        <a:buClr>
                          <a:schemeClr val="hlink"/>
                        </a:buClr>
                        <a:buFont typeface="Wingdings" panose="05000000000000000000" pitchFamily="2" charset="2"/>
                        <a:defRPr sz="2000">
                          <a:solidFill>
                            <a:schemeClr val="tx1"/>
                          </a:solidFill>
                          <a:effectLst>
                            <a:outerShdw blurRad="38100" dist="38100" dir="2700000" algn="tl">
                              <a:srgbClr val="C0C0C0"/>
                            </a:outerShdw>
                          </a:effectLst>
                          <a:latin typeface="Tahoma" panose="020B0604030504040204" pitchFamily="34" charset="0"/>
                        </a:defRPr>
                      </a:lvl3pPr>
                      <a:lvl4pPr>
                        <a:spcBef>
                          <a:spcPct val="20000"/>
                        </a:spcBef>
                        <a:defRPr>
                          <a:solidFill>
                            <a:schemeClr val="tx1"/>
                          </a:solidFill>
                          <a:effectLst>
                            <a:outerShdw blurRad="38100" dist="38100" dir="2700000" algn="tl">
                              <a:srgbClr val="C0C0C0"/>
                            </a:outerShdw>
                          </a:effectLst>
                          <a:latin typeface="Tahoma" panose="020B0604030504040204" pitchFamily="34" charset="0"/>
                        </a:defRPr>
                      </a:lvl4pPr>
                      <a:lvl5pPr>
                        <a:spcBef>
                          <a:spcPct val="20000"/>
                        </a:spcBef>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5pPr>
                      <a:lvl6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6pPr>
                      <a:lvl7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7pPr>
                      <a:lvl8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8pPr>
                      <a:lvl9pPr fontAlgn="base">
                        <a:spcBef>
                          <a:spcPct val="20000"/>
                        </a:spcBef>
                        <a:spcAft>
                          <a:spcPct val="0"/>
                        </a:spcAft>
                        <a:buClr>
                          <a:schemeClr val="hlink"/>
                        </a:buClr>
                        <a:buFont typeface="Wingdings" panose="05000000000000000000" pitchFamily="2" charset="2"/>
                        <a:defRPr>
                          <a:solidFill>
                            <a:schemeClr val="tx1"/>
                          </a:solidFill>
                          <a:effectLst>
                            <a:outerShdw blurRad="38100" dist="38100" dir="2700000" algn="tl">
                              <a:srgbClr val="C0C0C0"/>
                            </a:outerShdw>
                          </a:effectLst>
                          <a:latin typeface="Tahom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Arial" panose="020B0604020202020204" pitchFamily="34" charset="0"/>
                        </a:rPr>
                        <a:t>102,785</a:t>
                      </a:r>
                    </a:p>
                  </a:txBody>
                  <a:tcPr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rgbClr val="FFFFFF"/>
                    </a:solidFill>
                  </a:tcPr>
                </a:tc>
              </a:tr>
            </a:tbl>
          </a:graphicData>
        </a:graphic>
      </p:graphicFrame>
      <p:pic>
        <p:nvPicPr>
          <p:cNvPr id="22770" name="Picture 242" descr="Electoral Vote 193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562100"/>
            <a:ext cx="5715000" cy="3849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5787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4338" name="Picture 2" descr="http://sembury.weebly.com/uploads/8/8/1/1/8811308/13493518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3600" y="156210"/>
            <a:ext cx="6070600" cy="6374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42564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 y="370332"/>
            <a:ext cx="10058400" cy="1609344"/>
          </a:xfrm>
        </p:spPr>
        <p:txBody>
          <a:bodyPr/>
          <a:lstStyle/>
          <a:p>
            <a:r>
              <a:rPr lang="en-US" dirty="0" smtClean="0"/>
              <a:t>Early Months of Hoover Administration </a:t>
            </a:r>
            <a:endParaRPr lang="en-US" dirty="0"/>
          </a:p>
        </p:txBody>
      </p:sp>
      <p:sp>
        <p:nvSpPr>
          <p:cNvPr id="3" name="Content Placeholder 2"/>
          <p:cNvSpPr>
            <a:spLocks noGrp="1"/>
          </p:cNvSpPr>
          <p:nvPr>
            <p:ph idx="1"/>
          </p:nvPr>
        </p:nvSpPr>
        <p:spPr>
          <a:xfrm>
            <a:off x="266700" y="2121408"/>
            <a:ext cx="7099300" cy="4050792"/>
          </a:xfrm>
        </p:spPr>
        <p:txBody>
          <a:bodyPr/>
          <a:lstStyle/>
          <a:p>
            <a:r>
              <a:rPr lang="en-US" sz="2400" dirty="0" smtClean="0"/>
              <a:t>Elected in 1929</a:t>
            </a:r>
          </a:p>
          <a:p>
            <a:r>
              <a:rPr lang="en-US" sz="2400" dirty="0" smtClean="0"/>
              <a:t>Hoover was a millionaire and claimed that “anyone not only can be rich, but </a:t>
            </a:r>
            <a:r>
              <a:rPr lang="en-US" sz="2400" u="sng" dirty="0" smtClean="0"/>
              <a:t>ought</a:t>
            </a:r>
            <a:r>
              <a:rPr lang="en-US" sz="2400" dirty="0" smtClean="0"/>
              <a:t> to be rich”</a:t>
            </a:r>
          </a:p>
          <a:p>
            <a:r>
              <a:rPr lang="en-US" sz="2400" dirty="0" smtClean="0"/>
              <a:t>Warned of the dangers of a large and activist federal government, but also criticized the self-serving greed of large corporations.</a:t>
            </a:r>
          </a:p>
          <a:p>
            <a:r>
              <a:rPr lang="en-US" sz="2400" dirty="0" smtClean="0"/>
              <a:t>Was the first of two presidents to donate their salaries. (President Kennedy, was the second)</a:t>
            </a:r>
          </a:p>
          <a:p>
            <a:endParaRPr lang="en-US" dirty="0" smtClean="0"/>
          </a:p>
          <a:p>
            <a:endParaRPr lang="en-US" dirty="0"/>
          </a:p>
        </p:txBody>
      </p:sp>
      <p:pic>
        <p:nvPicPr>
          <p:cNvPr id="1030" name="Picture 6" descr="http://www.bartleby.com/124/hoover.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9200" y="1714499"/>
            <a:ext cx="3698875" cy="45477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0269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Hoover’s Philosophy:</a:t>
            </a:r>
            <a:endParaRPr lang="en-US" dirty="0"/>
          </a:p>
        </p:txBody>
      </p:sp>
      <p:sp>
        <p:nvSpPr>
          <p:cNvPr id="3" name="Content Placeholder 2"/>
          <p:cNvSpPr>
            <a:spLocks noGrp="1"/>
          </p:cNvSpPr>
          <p:nvPr>
            <p:ph idx="1"/>
          </p:nvPr>
        </p:nvSpPr>
        <p:spPr>
          <a:xfrm>
            <a:off x="5207000" y="1740408"/>
            <a:ext cx="6060948" cy="4050792"/>
          </a:xfrm>
        </p:spPr>
        <p:txBody>
          <a:bodyPr/>
          <a:lstStyle/>
          <a:p>
            <a:pPr>
              <a:spcBef>
                <a:spcPct val="40000"/>
              </a:spcBef>
            </a:pPr>
            <a:r>
              <a:rPr lang="en-US" altLang="en-US" sz="1700" dirty="0">
                <a:solidFill>
                  <a:srgbClr val="003300"/>
                </a:solidFill>
              </a:rPr>
              <a:t>Herbert Hoover came to the presidency with a core set of beliefs he had formed over a long career in business and government service.</a:t>
            </a:r>
          </a:p>
          <a:p>
            <a:pPr>
              <a:spcBef>
                <a:spcPct val="40000"/>
              </a:spcBef>
            </a:pPr>
            <a:r>
              <a:rPr lang="en-US" altLang="en-US" sz="1700" dirty="0">
                <a:solidFill>
                  <a:srgbClr val="003300"/>
                </a:solidFill>
              </a:rPr>
              <a:t>He had served in the Harding and Coolidge administrations and shared many of their ideas about government’s role in business, favoring as little government intervention as possible.</a:t>
            </a:r>
          </a:p>
          <a:p>
            <a:pPr lvl="1">
              <a:spcBef>
                <a:spcPct val="40000"/>
              </a:spcBef>
            </a:pPr>
            <a:r>
              <a:rPr lang="en-US" altLang="en-US" sz="1300" b="1" dirty="0">
                <a:solidFill>
                  <a:srgbClr val="003300"/>
                </a:solidFill>
              </a:rPr>
              <a:t>Laissez-faire</a:t>
            </a:r>
          </a:p>
          <a:p>
            <a:pPr>
              <a:spcBef>
                <a:spcPct val="40000"/>
              </a:spcBef>
            </a:pPr>
            <a:r>
              <a:rPr lang="en-US" altLang="en-US" sz="1700" dirty="0">
                <a:solidFill>
                  <a:srgbClr val="003300"/>
                </a:solidFill>
              </a:rPr>
              <a:t>Hoover believed unnecessary government threatened prosperity  and the spirit of the American people.</a:t>
            </a:r>
          </a:p>
          <a:p>
            <a:pPr>
              <a:spcBef>
                <a:spcPct val="40000"/>
              </a:spcBef>
            </a:pPr>
            <a:r>
              <a:rPr lang="en-US" altLang="en-US" sz="1700" dirty="0">
                <a:solidFill>
                  <a:srgbClr val="003300"/>
                </a:solidFill>
              </a:rPr>
              <a:t>A key part of this spirit was something he called “</a:t>
            </a:r>
            <a:r>
              <a:rPr lang="en-US" altLang="en-US" sz="1700" b="1" dirty="0">
                <a:solidFill>
                  <a:srgbClr val="003300"/>
                </a:solidFill>
              </a:rPr>
              <a:t>rugged individualism</a:t>
            </a:r>
            <a:r>
              <a:rPr lang="en-US" altLang="en-US" sz="1700" b="1" dirty="0" smtClean="0">
                <a:solidFill>
                  <a:srgbClr val="003300"/>
                </a:solidFill>
              </a:rPr>
              <a:t>.”</a:t>
            </a:r>
          </a:p>
          <a:p>
            <a:pPr lvl="1">
              <a:spcBef>
                <a:spcPct val="40000"/>
              </a:spcBef>
            </a:pPr>
            <a:endParaRPr lang="en-US" altLang="en-US" b="1" dirty="0">
              <a:solidFill>
                <a:srgbClr val="003300"/>
              </a:solidFill>
            </a:endParaRPr>
          </a:p>
          <a:p>
            <a:endParaRPr lang="en-US" dirty="0"/>
          </a:p>
        </p:txBody>
      </p:sp>
      <p:sp>
        <p:nvSpPr>
          <p:cNvPr id="5" name="Text Box 9"/>
          <p:cNvSpPr txBox="1">
            <a:spLocks noChangeArrowheads="1"/>
          </p:cNvSpPr>
          <p:nvPr/>
        </p:nvSpPr>
        <p:spPr bwMode="auto">
          <a:xfrm>
            <a:off x="6159500" y="5022404"/>
            <a:ext cx="60325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a:spcBef>
                <a:spcPct val="50000"/>
              </a:spcBef>
              <a:buFont typeface="Arial" panose="020B0604020202020204" pitchFamily="34" charset="0"/>
              <a:buChar char="•"/>
            </a:pPr>
            <a:r>
              <a:rPr lang="en-US" altLang="en-US" sz="1600" dirty="0">
                <a:solidFill>
                  <a:srgbClr val="003300"/>
                </a:solidFill>
                <a:latin typeface="+mn-lt"/>
              </a:rPr>
              <a:t>Hoover didn’t reject government oversight or regulation of certain businesses or think businesses should do exactly as they pleased, but he thought it was important not to destroy people’s belief in their own responsibility and power.</a:t>
            </a:r>
          </a:p>
        </p:txBody>
      </p:sp>
      <p:pic>
        <p:nvPicPr>
          <p:cNvPr id="3078" name="Picture 6" descr="http://l.wigflip.com/ieEdYHJm/wigflip-ds.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39696">
            <a:off x="579147" y="3115068"/>
            <a:ext cx="4247865" cy="14045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354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lide(from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additive="base">
                                        <p:cTn id="12"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 calcmode="lin" valueType="num">
                                      <p:cBhvr additive="base">
                                        <p:cTn id="1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 calcmode="lin" valueType="num">
                                      <p:cBhvr additive="base">
                                        <p:cTn id="24"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3">
                                            <p:txEl>
                                              <p:pRg st="3" end="3"/>
                                            </p:txEl>
                                          </p:spTgt>
                                        </p:tgtEl>
                                        <p:attrNameLst>
                                          <p:attrName>style.visibility</p:attrName>
                                        </p:attrNameLst>
                                      </p:cBhvr>
                                      <p:to>
                                        <p:strVal val="visible"/>
                                      </p:to>
                                    </p:set>
                                    <p:anim calcmode="lin" valueType="num">
                                      <p:cBhvr additive="base">
                                        <p:cTn id="30"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5">
                                            <p:txEl>
                                              <p:pRg st="0" end="0"/>
                                            </p:txEl>
                                          </p:spTgt>
                                        </p:tgtEl>
                                        <p:attrNameLst>
                                          <p:attrName>style.visibility</p:attrName>
                                        </p:attrNameLst>
                                      </p:cBhvr>
                                      <p:to>
                                        <p:strVal val="visible"/>
                                      </p:to>
                                    </p:set>
                                    <p:anim calcmode="lin" valueType="num">
                                      <p:cBhvr additive="base">
                                        <p:cTn id="40"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nodeType="clickEffect">
                                  <p:stCondLst>
                                    <p:cond delay="0"/>
                                  </p:stCondLst>
                                  <p:childTnLst>
                                    <p:set>
                                      <p:cBhvr>
                                        <p:cTn id="45" dur="1" fill="hold">
                                          <p:stCondLst>
                                            <p:cond delay="0"/>
                                          </p:stCondLst>
                                        </p:cTn>
                                        <p:tgtEl>
                                          <p:spTgt spid="3078"/>
                                        </p:tgtEl>
                                        <p:attrNameLst>
                                          <p:attrName>style.visibility</p:attrName>
                                        </p:attrNameLst>
                                      </p:cBhvr>
                                      <p:to>
                                        <p:strVal val="visible"/>
                                      </p:to>
                                    </p:set>
                                    <p:animEffect transition="in" filter="barn(inVertical)">
                                      <p:cBhvr>
                                        <p:cTn id="46" dur="500"/>
                                        <p:tgtEl>
                                          <p:spTgt spid="30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6" name="Rectangle 6"/>
          <p:cNvSpPr>
            <a:spLocks noGrp="1" noChangeArrowheads="1"/>
          </p:cNvSpPr>
          <p:nvPr>
            <p:ph type="title"/>
          </p:nvPr>
        </p:nvSpPr>
        <p:spPr>
          <a:xfrm>
            <a:off x="419100" y="137865"/>
            <a:ext cx="8077200" cy="558800"/>
          </a:xfrm>
        </p:spPr>
        <p:txBody>
          <a:bodyPr anchor="t">
            <a:noAutofit/>
          </a:bodyPr>
          <a:lstStyle/>
          <a:p>
            <a:pPr eaLnBrk="1" hangingPunct="1">
              <a:defRPr/>
            </a:pPr>
            <a:r>
              <a:rPr lang="en-US" dirty="0"/>
              <a:t>The “Associative State”</a:t>
            </a:r>
            <a:endParaRPr lang="en-US" sz="6600" dirty="0">
              <a:effectLst>
                <a:outerShdw blurRad="38100" dist="38100" dir="2700000" algn="tl">
                  <a:srgbClr val="C0C0C0"/>
                </a:outerShdw>
              </a:effectLst>
            </a:endParaRPr>
          </a:p>
        </p:txBody>
      </p:sp>
      <p:grpSp>
        <p:nvGrpSpPr>
          <p:cNvPr id="2" name="Group 9"/>
          <p:cNvGrpSpPr>
            <a:grpSpLocks/>
          </p:cNvGrpSpPr>
          <p:nvPr/>
        </p:nvGrpSpPr>
        <p:grpSpPr bwMode="auto">
          <a:xfrm>
            <a:off x="5895113" y="702336"/>
            <a:ext cx="6665815" cy="4940611"/>
            <a:chOff x="3312" y="1248"/>
            <a:chExt cx="1776" cy="2602"/>
          </a:xfrm>
        </p:grpSpPr>
        <p:grpSp>
          <p:nvGrpSpPr>
            <p:cNvPr id="4108" name="Group 10"/>
            <p:cNvGrpSpPr>
              <a:grpSpLocks/>
            </p:cNvGrpSpPr>
            <p:nvPr/>
          </p:nvGrpSpPr>
          <p:grpSpPr bwMode="auto">
            <a:xfrm>
              <a:off x="3504" y="1248"/>
              <a:ext cx="1584" cy="2448"/>
              <a:chOff x="3504" y="1248"/>
              <a:chExt cx="1584" cy="2448"/>
            </a:xfrm>
          </p:grpSpPr>
          <p:sp>
            <p:nvSpPr>
              <p:cNvPr id="4110" name="Rectangle 11"/>
              <p:cNvSpPr>
                <a:spLocks noChangeArrowheads="1"/>
              </p:cNvSpPr>
              <p:nvPr/>
            </p:nvSpPr>
            <p:spPr bwMode="auto">
              <a:xfrm>
                <a:off x="3504" y="1248"/>
                <a:ext cx="1539" cy="2448"/>
              </a:xfrm>
              <a:prstGeom prst="rect">
                <a:avLst/>
              </a:prstGeom>
              <a:solidFill>
                <a:schemeClr val="bg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11" name="Text Box 12"/>
              <p:cNvSpPr txBox="1">
                <a:spLocks noChangeArrowheads="1"/>
              </p:cNvSpPr>
              <p:nvPr/>
            </p:nvSpPr>
            <p:spPr bwMode="auto">
              <a:xfrm>
                <a:off x="3504" y="1292"/>
                <a:ext cx="1584"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endParaRPr lang="en-US" altLang="en-US">
                  <a:solidFill>
                    <a:srgbClr val="003300"/>
                  </a:solidFill>
                  <a:latin typeface="Verdana" panose="020B0604030504040204" pitchFamily="34" charset="0"/>
                </a:endParaRPr>
              </a:p>
              <a:p>
                <a:pPr algn="ctr" eaLnBrk="1" hangingPunct="1">
                  <a:spcBef>
                    <a:spcPct val="50000"/>
                  </a:spcBef>
                </a:pPr>
                <a:endParaRPr lang="en-US" altLang="en-US">
                  <a:solidFill>
                    <a:srgbClr val="003300"/>
                  </a:solidFill>
                  <a:latin typeface="Verdana" panose="020B0604030504040204" pitchFamily="34" charset="0"/>
                </a:endParaRPr>
              </a:p>
            </p:txBody>
          </p:sp>
        </p:grpSp>
        <p:sp>
          <p:nvSpPr>
            <p:cNvPr id="4109" name="Rectangle 13"/>
            <p:cNvSpPr>
              <a:spLocks noChangeArrowheads="1"/>
            </p:cNvSpPr>
            <p:nvPr/>
          </p:nvSpPr>
          <p:spPr bwMode="auto">
            <a:xfrm>
              <a:off x="3312" y="1581"/>
              <a:ext cx="1392" cy="2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9063" indent="-1190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buFont typeface="Times" panose="02020603050405020304" pitchFamily="18" charset="0"/>
                <a:buNone/>
              </a:pPr>
              <a:r>
                <a:rPr lang="en-US" altLang="en-US" sz="2000" b="1" u="sng" dirty="0">
                  <a:latin typeface="+mn-lt"/>
                </a:rPr>
                <a:t>The Hoover Dam</a:t>
              </a:r>
              <a:endParaRPr lang="en-US" altLang="en-US" sz="2400" u="sng" dirty="0">
                <a:latin typeface="+mn-lt"/>
              </a:endParaRPr>
            </a:p>
            <a:p>
              <a:pPr eaLnBrk="1" hangingPunct="1">
                <a:lnSpc>
                  <a:spcPct val="90000"/>
                </a:lnSpc>
                <a:spcBef>
                  <a:spcPct val="50000"/>
                </a:spcBef>
                <a:buFont typeface="Times" panose="02020603050405020304" pitchFamily="18" charset="0"/>
                <a:buChar char="•"/>
              </a:pPr>
              <a:r>
                <a:rPr lang="en-US" altLang="en-US" sz="2000" dirty="0">
                  <a:latin typeface="+mn-lt"/>
                </a:rPr>
                <a:t>The building of the </a:t>
              </a:r>
              <a:r>
                <a:rPr lang="en-US" altLang="en-US" sz="2000" b="1" dirty="0">
                  <a:latin typeface="+mn-lt"/>
                </a:rPr>
                <a:t>Hoover Dam</a:t>
              </a:r>
              <a:r>
                <a:rPr lang="en-US" altLang="en-US" sz="2000" dirty="0">
                  <a:latin typeface="+mn-lt"/>
                </a:rPr>
                <a:t> demonstrated Hoover’s beliefs in business and government.</a:t>
              </a:r>
            </a:p>
            <a:p>
              <a:pPr eaLnBrk="1" hangingPunct="1">
                <a:lnSpc>
                  <a:spcPct val="90000"/>
                </a:lnSpc>
                <a:spcBef>
                  <a:spcPct val="50000"/>
                </a:spcBef>
                <a:buFont typeface="Times" panose="02020603050405020304" pitchFamily="18" charset="0"/>
                <a:buChar char="•"/>
              </a:pPr>
              <a:r>
                <a:rPr lang="en-US" altLang="en-US" sz="2000" dirty="0">
                  <a:latin typeface="+mn-lt"/>
                </a:rPr>
                <a:t>The dam harnessed the Colorado River to provide electricity and a safe, reliable water supply to parts of seven states.</a:t>
              </a:r>
            </a:p>
            <a:p>
              <a:pPr eaLnBrk="1" hangingPunct="1">
                <a:lnSpc>
                  <a:spcPct val="90000"/>
                </a:lnSpc>
                <a:spcBef>
                  <a:spcPct val="50000"/>
                </a:spcBef>
                <a:buFont typeface="Times" panose="02020603050405020304" pitchFamily="18" charset="0"/>
                <a:buChar char="•"/>
              </a:pPr>
              <a:r>
                <a:rPr lang="en-US" altLang="en-US" sz="2000" dirty="0">
                  <a:latin typeface="+mn-lt"/>
                </a:rPr>
                <a:t>The federal government provided the funding for the project, which was approved in the 1920s and built in the 1930s.</a:t>
              </a:r>
            </a:p>
            <a:p>
              <a:pPr eaLnBrk="1" hangingPunct="1">
                <a:lnSpc>
                  <a:spcPct val="90000"/>
                </a:lnSpc>
                <a:spcBef>
                  <a:spcPct val="50000"/>
                </a:spcBef>
                <a:buFont typeface="Times" panose="02020603050405020304" pitchFamily="18" charset="0"/>
                <a:buChar char="•"/>
              </a:pPr>
              <a:r>
                <a:rPr lang="en-US" altLang="en-US" sz="2000" dirty="0">
                  <a:latin typeface="+mn-lt"/>
                </a:rPr>
                <a:t>A group of six independent companies joined together to design and construct it</a:t>
              </a:r>
              <a:r>
                <a:rPr lang="en-US" altLang="en-US" sz="2000" dirty="0">
                  <a:latin typeface="Verdana" panose="020B0604030504040204" pitchFamily="34" charset="0"/>
                </a:rPr>
                <a:t>.</a:t>
              </a:r>
            </a:p>
          </p:txBody>
        </p:sp>
      </p:grpSp>
      <p:sp>
        <p:nvSpPr>
          <p:cNvPr id="4107" name="Text Box 16"/>
          <p:cNvSpPr txBox="1">
            <a:spLocks noChangeArrowheads="1"/>
          </p:cNvSpPr>
          <p:nvPr/>
        </p:nvSpPr>
        <p:spPr bwMode="auto">
          <a:xfrm>
            <a:off x="418568" y="967894"/>
            <a:ext cx="9228553" cy="336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40000"/>
              </a:spcBef>
            </a:pPr>
            <a:r>
              <a:rPr lang="en-US" altLang="en-US" sz="1600" dirty="0">
                <a:solidFill>
                  <a:srgbClr val="003300"/>
                </a:solidFill>
                <a:latin typeface="+mn-lt"/>
              </a:rPr>
              <a:t>According to Hoover, individualism did not rule out </a:t>
            </a:r>
            <a:r>
              <a:rPr lang="en-US" altLang="en-US" sz="1600" dirty="0" smtClean="0">
                <a:solidFill>
                  <a:srgbClr val="003300"/>
                </a:solidFill>
                <a:latin typeface="+mn-lt"/>
              </a:rPr>
              <a:t>cooperation:</a:t>
            </a:r>
            <a:endParaRPr lang="en-US" altLang="en-US" sz="1600" dirty="0">
              <a:solidFill>
                <a:srgbClr val="003300"/>
              </a:solidFill>
              <a:latin typeface="+mn-lt"/>
            </a:endParaRPr>
          </a:p>
        </p:txBody>
      </p:sp>
      <p:grpSp>
        <p:nvGrpSpPr>
          <p:cNvPr id="5" name="Group 17"/>
          <p:cNvGrpSpPr>
            <a:grpSpLocks/>
          </p:cNvGrpSpPr>
          <p:nvPr/>
        </p:nvGrpSpPr>
        <p:grpSpPr bwMode="auto">
          <a:xfrm>
            <a:off x="419100" y="1279526"/>
            <a:ext cx="5386388" cy="4645025"/>
            <a:chOff x="336" y="2203"/>
            <a:chExt cx="1536" cy="1536"/>
          </a:xfrm>
          <a:solidFill>
            <a:schemeClr val="bg1"/>
          </a:solidFill>
        </p:grpSpPr>
        <p:sp>
          <p:nvSpPr>
            <p:cNvPr id="4104" name="Rectangle 18"/>
            <p:cNvSpPr>
              <a:spLocks noChangeArrowheads="1"/>
            </p:cNvSpPr>
            <p:nvPr/>
          </p:nvSpPr>
          <p:spPr bwMode="auto">
            <a:xfrm>
              <a:off x="336" y="2203"/>
              <a:ext cx="1536" cy="1536"/>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4105" name="Text Box 19"/>
            <p:cNvSpPr txBox="1">
              <a:spLocks noChangeArrowheads="1"/>
            </p:cNvSpPr>
            <p:nvPr/>
          </p:nvSpPr>
          <p:spPr bwMode="auto">
            <a:xfrm>
              <a:off x="336" y="2234"/>
              <a:ext cx="1529" cy="133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69863" indent="-1698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buFont typeface="Times" panose="02020603050405020304" pitchFamily="18" charset="0"/>
                <a:buNone/>
              </a:pPr>
              <a:r>
                <a:rPr lang="en-US" altLang="en-US" sz="2000" b="1" u="sng" dirty="0">
                  <a:latin typeface="+mn-lt"/>
                </a:rPr>
                <a:t>The Associative State</a:t>
              </a:r>
            </a:p>
            <a:p>
              <a:pPr eaLnBrk="1" hangingPunct="1">
                <a:lnSpc>
                  <a:spcPct val="90000"/>
                </a:lnSpc>
                <a:spcBef>
                  <a:spcPct val="50000"/>
                </a:spcBef>
                <a:buFont typeface="Times" panose="02020603050405020304" pitchFamily="18" charset="0"/>
                <a:buChar char="•"/>
              </a:pPr>
              <a:r>
                <a:rPr lang="en-US" altLang="en-US" sz="2000" dirty="0">
                  <a:latin typeface="+mn-lt"/>
                </a:rPr>
                <a:t>Hoover thought businesses should form voluntary associations to make the economy more fair and efficient.</a:t>
              </a:r>
            </a:p>
            <a:p>
              <a:pPr eaLnBrk="1" hangingPunct="1">
                <a:lnSpc>
                  <a:spcPct val="90000"/>
                </a:lnSpc>
                <a:spcBef>
                  <a:spcPct val="50000"/>
                </a:spcBef>
                <a:buFont typeface="Times" panose="02020603050405020304" pitchFamily="18" charset="0"/>
                <a:buChar char="•"/>
              </a:pPr>
              <a:r>
                <a:rPr lang="en-US" altLang="en-US" sz="2000" dirty="0">
                  <a:latin typeface="+mn-lt"/>
                </a:rPr>
                <a:t>Skilled government specialists would then cooperate with the associations.</a:t>
              </a:r>
            </a:p>
            <a:p>
              <a:pPr eaLnBrk="1" hangingPunct="1">
                <a:lnSpc>
                  <a:spcPct val="90000"/>
                </a:lnSpc>
                <a:spcBef>
                  <a:spcPct val="50000"/>
                </a:spcBef>
                <a:buFont typeface="Times" panose="02020603050405020304" pitchFamily="18" charset="0"/>
                <a:buChar char="•"/>
              </a:pPr>
              <a:r>
                <a:rPr lang="en-US" altLang="en-US" sz="2000" dirty="0">
                  <a:latin typeface="+mn-lt"/>
                </a:rPr>
                <a:t>Hoover called this the “</a:t>
              </a:r>
              <a:r>
                <a:rPr lang="en-US" altLang="en-US" sz="2000" b="1" dirty="0">
                  <a:latin typeface="+mn-lt"/>
                </a:rPr>
                <a:t>associative state</a:t>
              </a:r>
              <a:r>
                <a:rPr lang="en-US" altLang="en-US" sz="2000" dirty="0">
                  <a:latin typeface="+mn-lt"/>
                </a:rPr>
                <a:t>.”</a:t>
              </a:r>
            </a:p>
            <a:p>
              <a:pPr eaLnBrk="1" hangingPunct="1">
                <a:lnSpc>
                  <a:spcPct val="90000"/>
                </a:lnSpc>
                <a:spcBef>
                  <a:spcPct val="50000"/>
                </a:spcBef>
                <a:buFont typeface="Times" panose="02020603050405020304" pitchFamily="18" charset="0"/>
                <a:buChar char="•"/>
              </a:pPr>
              <a:r>
                <a:rPr lang="en-US" altLang="en-US" sz="2000" dirty="0">
                  <a:latin typeface="+mn-lt"/>
                </a:rPr>
                <a:t>As Coolidge’s secretary of commerce, and as President, Hoover put his beliefs into action, calling together meetings of business leaders and experts to discuss ways of achieving national goals. </a:t>
              </a:r>
              <a:endParaRPr lang="en-US" altLang="en-US" sz="2400" dirty="0">
                <a:latin typeface="+mn-lt"/>
              </a:endParaRPr>
            </a:p>
          </p:txBody>
        </p:sp>
      </p:grpSp>
    </p:spTree>
    <p:extLst>
      <p:ext uri="{BB962C8B-B14F-4D97-AF65-F5344CB8AC3E}">
        <p14:creationId xmlns:p14="http://schemas.microsoft.com/office/powerpoint/2010/main" val="3523432701"/>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Hoover </a:t>
            </a:r>
            <a:r>
              <a:rPr lang="en-US" dirty="0" err="1" smtClean="0"/>
              <a:t>DaM</a:t>
            </a:r>
            <a:endParaRPr lang="en-US" dirty="0"/>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0800" y="1358901"/>
            <a:ext cx="4089400" cy="522657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descr="Hoover Dam Histo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9048" y="1712976"/>
            <a:ext cx="5081903" cy="406552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7262400"/>
      </p:ext>
    </p:extLst>
  </p:cSld>
  <p:clrMapOvr>
    <a:masterClrMapping/>
  </p:clrMapOvr>
  <p:transition>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30" name="Rectangle 6"/>
          <p:cNvSpPr>
            <a:spLocks noGrp="1" noChangeArrowheads="1"/>
          </p:cNvSpPr>
          <p:nvPr>
            <p:ph type="title"/>
          </p:nvPr>
        </p:nvSpPr>
        <p:spPr>
          <a:xfrm>
            <a:off x="139700" y="107851"/>
            <a:ext cx="8077200" cy="558800"/>
          </a:xfrm>
        </p:spPr>
        <p:txBody>
          <a:bodyPr anchor="t">
            <a:noAutofit/>
          </a:bodyPr>
          <a:lstStyle/>
          <a:p>
            <a:pPr eaLnBrk="1" hangingPunct="1">
              <a:defRPr/>
            </a:pPr>
            <a:r>
              <a:rPr lang="en-US" dirty="0"/>
              <a:t>Hoover’s Response to the Great Depression</a:t>
            </a:r>
            <a:endParaRPr lang="en-US" sz="6600" dirty="0">
              <a:effectLst>
                <a:outerShdw blurRad="38100" dist="38100" dir="2700000" algn="tl">
                  <a:srgbClr val="C0C0C0"/>
                </a:outerShdw>
              </a:effectLst>
            </a:endParaRPr>
          </a:p>
        </p:txBody>
      </p:sp>
      <p:sp>
        <p:nvSpPr>
          <p:cNvPr id="6157" name="Rectangle 13"/>
          <p:cNvSpPr>
            <a:spLocks noChangeArrowheads="1"/>
          </p:cNvSpPr>
          <p:nvPr/>
        </p:nvSpPr>
        <p:spPr bwMode="auto">
          <a:xfrm>
            <a:off x="6734822" y="2554074"/>
            <a:ext cx="3293773" cy="400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119063" indent="-1190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buFont typeface="Times" panose="02020603050405020304" pitchFamily="18" charset="0"/>
              <a:buNone/>
            </a:pPr>
            <a:r>
              <a:rPr lang="en-US" altLang="en-US" sz="1600" b="1" u="sng" dirty="0">
                <a:latin typeface="+mn-lt"/>
              </a:rPr>
              <a:t>Direct Action</a:t>
            </a:r>
            <a:endParaRPr lang="en-US" altLang="en-US" u="sng" dirty="0">
              <a:latin typeface="+mn-lt"/>
            </a:endParaRPr>
          </a:p>
          <a:p>
            <a:pPr eaLnBrk="1" hangingPunct="1">
              <a:lnSpc>
                <a:spcPct val="90000"/>
              </a:lnSpc>
              <a:spcBef>
                <a:spcPct val="50000"/>
              </a:spcBef>
              <a:buFont typeface="Times" panose="02020603050405020304" pitchFamily="18" charset="0"/>
              <a:buChar char="•"/>
            </a:pPr>
            <a:r>
              <a:rPr lang="en-US" altLang="en-US" sz="1600" dirty="0">
                <a:latin typeface="+mn-lt"/>
              </a:rPr>
              <a:t>Businesses cut jobs and wages, and  state and local governments cut programs and laid off workers.</a:t>
            </a:r>
          </a:p>
          <a:p>
            <a:pPr eaLnBrk="1" hangingPunct="1">
              <a:lnSpc>
                <a:spcPct val="90000"/>
              </a:lnSpc>
              <a:spcBef>
                <a:spcPct val="50000"/>
              </a:spcBef>
              <a:buFont typeface="Times" panose="02020603050405020304" pitchFamily="18" charset="0"/>
              <a:buChar char="•"/>
            </a:pPr>
            <a:r>
              <a:rPr lang="en-US" altLang="en-US" sz="1600" dirty="0">
                <a:latin typeface="+mn-lt"/>
              </a:rPr>
              <a:t>The crisis persuaded Hoover to go against his beliefs and establish the </a:t>
            </a:r>
            <a:r>
              <a:rPr lang="en-US" altLang="en-US" sz="1600" b="1" dirty="0">
                <a:latin typeface="+mn-lt"/>
              </a:rPr>
              <a:t>Reconstruction Finance Corporation</a:t>
            </a:r>
            <a:r>
              <a:rPr lang="en-US" altLang="en-US" sz="1600" dirty="0">
                <a:latin typeface="+mn-lt"/>
              </a:rPr>
              <a:t> in 1932, a program that provided $2 billion in direct government aid to banks and institutions.</a:t>
            </a:r>
          </a:p>
          <a:p>
            <a:pPr eaLnBrk="1" hangingPunct="1">
              <a:lnSpc>
                <a:spcPct val="90000"/>
              </a:lnSpc>
              <a:spcBef>
                <a:spcPct val="50000"/>
              </a:spcBef>
              <a:buFont typeface="Times" panose="02020603050405020304" pitchFamily="18" charset="0"/>
              <a:buChar char="•"/>
            </a:pPr>
            <a:r>
              <a:rPr lang="en-US" altLang="en-US" sz="1600" dirty="0">
                <a:latin typeface="+mn-lt"/>
              </a:rPr>
              <a:t>Later that year he asked Congress to pass the Federal Home Loan Bank, a program to encourage home building</a:t>
            </a:r>
            <a:r>
              <a:rPr lang="en-US" altLang="en-US" sz="1600" dirty="0">
                <a:solidFill>
                  <a:schemeClr val="hlink"/>
                </a:solidFill>
                <a:latin typeface="Verdana" panose="020B0604030504040204" pitchFamily="34" charset="0"/>
              </a:rPr>
              <a:t>.</a:t>
            </a:r>
            <a:endParaRPr lang="en-US" altLang="en-US" dirty="0">
              <a:latin typeface="Verdana" panose="020B0604030504040204" pitchFamily="34" charset="0"/>
            </a:endParaRPr>
          </a:p>
        </p:txBody>
      </p:sp>
      <p:sp>
        <p:nvSpPr>
          <p:cNvPr id="6155" name="Text Box 16"/>
          <p:cNvSpPr txBox="1">
            <a:spLocks noChangeArrowheads="1"/>
          </p:cNvSpPr>
          <p:nvPr/>
        </p:nvSpPr>
        <p:spPr bwMode="auto">
          <a:xfrm>
            <a:off x="268954" y="1717243"/>
            <a:ext cx="1122454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285750" indent="-285750" eaLnBrk="1" hangingPunct="1">
              <a:spcBef>
                <a:spcPct val="40000"/>
              </a:spcBef>
              <a:buFont typeface="Arial" panose="020B0604020202020204" pitchFamily="34" charset="0"/>
              <a:buChar char="•"/>
            </a:pPr>
            <a:r>
              <a:rPr lang="en-US" altLang="en-US" dirty="0">
                <a:latin typeface="+mn-lt"/>
              </a:rPr>
              <a:t>Hoover’s core beliefs—that government should not provide direct aid, but find ways to help people help themselves—shaped his presidency.</a:t>
            </a:r>
            <a:endParaRPr lang="en-US" altLang="en-US" sz="2000" dirty="0">
              <a:latin typeface="+mn-lt"/>
            </a:endParaRPr>
          </a:p>
        </p:txBody>
      </p:sp>
      <p:sp>
        <p:nvSpPr>
          <p:cNvPr id="6153" name="Text Box 19"/>
          <p:cNvSpPr txBox="1">
            <a:spLocks noChangeArrowheads="1"/>
          </p:cNvSpPr>
          <p:nvPr/>
        </p:nvSpPr>
        <p:spPr bwMode="auto">
          <a:xfrm>
            <a:off x="1041685" y="2677646"/>
            <a:ext cx="3731007" cy="3564053"/>
          </a:xfrm>
          <a:prstGeom prst="rect">
            <a:avLst/>
          </a:prstGeom>
          <a:solidFill>
            <a:schemeClr val="bg1"/>
          </a:solidFill>
          <a:ln>
            <a:noFill/>
          </a:ln>
        </p:spPr>
        <p:txBody>
          <a:bodyPr>
            <a:spAutoFit/>
          </a:bodyPr>
          <a:lstStyle>
            <a:lvl1pPr marL="169863" indent="-1698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0000"/>
              </a:lnSpc>
              <a:spcBef>
                <a:spcPct val="50000"/>
              </a:spcBef>
              <a:buFont typeface="Times" panose="02020603050405020304" pitchFamily="18" charset="0"/>
              <a:buNone/>
            </a:pPr>
            <a:r>
              <a:rPr lang="en-US" altLang="en-US" sz="1600" b="1" u="sng" dirty="0">
                <a:latin typeface="+mn-lt"/>
              </a:rPr>
              <a:t>Ideas and Beliefs</a:t>
            </a:r>
          </a:p>
          <a:p>
            <a:pPr eaLnBrk="1" hangingPunct="1">
              <a:lnSpc>
                <a:spcPct val="90000"/>
              </a:lnSpc>
              <a:spcBef>
                <a:spcPct val="50000"/>
              </a:spcBef>
              <a:buFont typeface="Times" panose="02020603050405020304" pitchFamily="18" charset="0"/>
              <a:buChar char="•"/>
            </a:pPr>
            <a:r>
              <a:rPr lang="en-US" altLang="en-US" sz="1600" dirty="0">
                <a:latin typeface="+mn-lt"/>
              </a:rPr>
              <a:t>Before the market crash, Hoover tried to help farmers by strengthening farm cooperatives.</a:t>
            </a:r>
          </a:p>
          <a:p>
            <a:pPr eaLnBrk="1" hangingPunct="1">
              <a:lnSpc>
                <a:spcPct val="90000"/>
              </a:lnSpc>
              <a:spcBef>
                <a:spcPct val="50000"/>
              </a:spcBef>
              <a:buFont typeface="Times" panose="02020603050405020304" pitchFamily="18" charset="0"/>
              <a:buChar char="•"/>
            </a:pPr>
            <a:r>
              <a:rPr lang="en-US" altLang="en-US" sz="1600" dirty="0">
                <a:latin typeface="+mn-lt"/>
              </a:rPr>
              <a:t>C</a:t>
            </a:r>
            <a:r>
              <a:rPr lang="en-US" altLang="en-US" sz="1600" b="1" dirty="0">
                <a:latin typeface="+mn-lt"/>
              </a:rPr>
              <a:t>ooperative</a:t>
            </a:r>
            <a:r>
              <a:rPr lang="en-US" altLang="en-US" sz="1600" dirty="0">
                <a:latin typeface="+mn-lt"/>
              </a:rPr>
              <a:t>: an organization owned and controlled by its members, who work together for a common goal</a:t>
            </a:r>
          </a:p>
          <a:p>
            <a:pPr eaLnBrk="1" hangingPunct="1">
              <a:lnSpc>
                <a:spcPct val="90000"/>
              </a:lnSpc>
              <a:spcBef>
                <a:spcPct val="50000"/>
              </a:spcBef>
              <a:buFont typeface="Times" panose="02020603050405020304" pitchFamily="18" charset="0"/>
              <a:buChar char="•"/>
            </a:pPr>
            <a:r>
              <a:rPr lang="en-US" altLang="en-US" sz="1600" dirty="0">
                <a:latin typeface="+mn-lt"/>
              </a:rPr>
              <a:t>After the crash, Hoover continued to believe in voluntary action, and he urged business and government leaders not to lay off workers, hoping that their cooperation would help the economic crisis pass.</a:t>
            </a:r>
            <a:endParaRPr lang="en-US" altLang="en-US" dirty="0">
              <a:latin typeface="+mn-lt"/>
            </a:endParaRPr>
          </a:p>
        </p:txBody>
      </p:sp>
    </p:spTree>
    <p:extLst>
      <p:ext uri="{BB962C8B-B14F-4D97-AF65-F5344CB8AC3E}">
        <p14:creationId xmlns:p14="http://schemas.microsoft.com/office/powerpoint/2010/main" val="772375683"/>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53">
                                            <p:txEl>
                                              <p:pRg st="0" end="0"/>
                                            </p:txEl>
                                          </p:spTgt>
                                        </p:tgtEl>
                                        <p:attrNameLst>
                                          <p:attrName>style.visibility</p:attrName>
                                        </p:attrNameLst>
                                      </p:cBhvr>
                                      <p:to>
                                        <p:strVal val="visible"/>
                                      </p:to>
                                    </p:set>
                                    <p:anim calcmode="lin" valueType="num">
                                      <p:cBhvr additive="base">
                                        <p:cTn id="7" dur="500" fill="hold"/>
                                        <p:tgtEl>
                                          <p:spTgt spid="61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15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153">
                                            <p:txEl>
                                              <p:pRg st="1" end="1"/>
                                            </p:txEl>
                                          </p:spTgt>
                                        </p:tgtEl>
                                        <p:attrNameLst>
                                          <p:attrName>style.visibility</p:attrName>
                                        </p:attrNameLst>
                                      </p:cBhvr>
                                      <p:to>
                                        <p:strVal val="visible"/>
                                      </p:to>
                                    </p:set>
                                    <p:anim calcmode="lin" valueType="num">
                                      <p:cBhvr additive="base">
                                        <p:cTn id="13" dur="500" fill="hold"/>
                                        <p:tgtEl>
                                          <p:spTgt spid="61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15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153">
                                            <p:txEl>
                                              <p:pRg st="2" end="2"/>
                                            </p:txEl>
                                          </p:spTgt>
                                        </p:tgtEl>
                                        <p:attrNameLst>
                                          <p:attrName>style.visibility</p:attrName>
                                        </p:attrNameLst>
                                      </p:cBhvr>
                                      <p:to>
                                        <p:strVal val="visible"/>
                                      </p:to>
                                    </p:set>
                                    <p:anim calcmode="lin" valueType="num">
                                      <p:cBhvr additive="base">
                                        <p:cTn id="19" dur="500" fill="hold"/>
                                        <p:tgtEl>
                                          <p:spTgt spid="61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15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6153">
                                            <p:txEl>
                                              <p:pRg st="3" end="3"/>
                                            </p:txEl>
                                          </p:spTgt>
                                        </p:tgtEl>
                                        <p:attrNameLst>
                                          <p:attrName>style.visibility</p:attrName>
                                        </p:attrNameLst>
                                      </p:cBhvr>
                                      <p:to>
                                        <p:strVal val="visible"/>
                                      </p:to>
                                    </p:set>
                                    <p:anim calcmode="lin" valueType="num">
                                      <p:cBhvr additive="base">
                                        <p:cTn id="25" dur="500" fill="hold"/>
                                        <p:tgtEl>
                                          <p:spTgt spid="61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615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157">
                                            <p:txEl>
                                              <p:pRg st="0" end="0"/>
                                            </p:txEl>
                                          </p:spTgt>
                                        </p:tgtEl>
                                        <p:attrNameLst>
                                          <p:attrName>style.visibility</p:attrName>
                                        </p:attrNameLst>
                                      </p:cBhvr>
                                      <p:to>
                                        <p:strVal val="visible"/>
                                      </p:to>
                                    </p:set>
                                    <p:anim calcmode="lin" valueType="num">
                                      <p:cBhvr additive="base">
                                        <p:cTn id="31" dur="500" fill="hold"/>
                                        <p:tgtEl>
                                          <p:spTgt spid="615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615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6157">
                                            <p:txEl>
                                              <p:pRg st="1" end="1"/>
                                            </p:txEl>
                                          </p:spTgt>
                                        </p:tgtEl>
                                        <p:attrNameLst>
                                          <p:attrName>style.visibility</p:attrName>
                                        </p:attrNameLst>
                                      </p:cBhvr>
                                      <p:to>
                                        <p:strVal val="visible"/>
                                      </p:to>
                                    </p:set>
                                    <p:anim calcmode="lin" valueType="num">
                                      <p:cBhvr additive="base">
                                        <p:cTn id="37" dur="500" fill="hold"/>
                                        <p:tgtEl>
                                          <p:spTgt spid="6157">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615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157">
                                            <p:txEl>
                                              <p:pRg st="2" end="2"/>
                                            </p:txEl>
                                          </p:spTgt>
                                        </p:tgtEl>
                                        <p:attrNameLst>
                                          <p:attrName>style.visibility</p:attrName>
                                        </p:attrNameLst>
                                      </p:cBhvr>
                                      <p:to>
                                        <p:strVal val="visible"/>
                                      </p:to>
                                    </p:set>
                                    <p:anim calcmode="lin" valueType="num">
                                      <p:cBhvr additive="base">
                                        <p:cTn id="43" dur="500" fill="hold"/>
                                        <p:tgtEl>
                                          <p:spTgt spid="6157">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15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157">
                                            <p:txEl>
                                              <p:pRg st="3" end="3"/>
                                            </p:txEl>
                                          </p:spTgt>
                                        </p:tgtEl>
                                        <p:attrNameLst>
                                          <p:attrName>style.visibility</p:attrName>
                                        </p:attrNameLst>
                                      </p:cBhvr>
                                      <p:to>
                                        <p:strVal val="visible"/>
                                      </p:to>
                                    </p:set>
                                    <p:anim calcmode="lin" valueType="num">
                                      <p:cBhvr additive="base">
                                        <p:cTn id="49" dur="500" fill="hold"/>
                                        <p:tgtEl>
                                          <p:spTgt spid="6157">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15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648201" y="4114801"/>
            <a:ext cx="3749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latin typeface="Verdana" panose="020B0604030504040204" pitchFamily="34" charset="0"/>
            </a:endParaRPr>
          </a:p>
        </p:txBody>
      </p:sp>
      <p:sp>
        <p:nvSpPr>
          <p:cNvPr id="53251" name="Text Box 3"/>
          <p:cNvSpPr txBox="1">
            <a:spLocks noChangeArrowheads="1"/>
          </p:cNvSpPr>
          <p:nvPr/>
        </p:nvSpPr>
        <p:spPr bwMode="auto">
          <a:xfrm>
            <a:off x="585317" y="1259462"/>
            <a:ext cx="3048000" cy="366712"/>
          </a:xfrm>
          <a:prstGeom prst="rect">
            <a:avLst/>
          </a:prstGeom>
          <a:solidFill>
            <a:schemeClr val="accent2"/>
          </a:solidFill>
          <a:ln w="38100">
            <a:solidFill>
              <a:schemeClr val="tx1"/>
            </a:solid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
              </a:spcBef>
            </a:pPr>
            <a:r>
              <a:rPr lang="en-US" altLang="en-US" b="1" dirty="0">
                <a:latin typeface="+mn-lt"/>
              </a:rPr>
              <a:t>The Act</a:t>
            </a:r>
            <a:endParaRPr lang="en-US" altLang="en-US" sz="2000" b="1" dirty="0">
              <a:latin typeface="+mn-lt"/>
            </a:endParaRPr>
          </a:p>
        </p:txBody>
      </p:sp>
      <p:grpSp>
        <p:nvGrpSpPr>
          <p:cNvPr id="2" name="Group 9"/>
          <p:cNvGrpSpPr>
            <a:grpSpLocks/>
          </p:cNvGrpSpPr>
          <p:nvPr/>
        </p:nvGrpSpPr>
        <p:grpSpPr bwMode="auto">
          <a:xfrm>
            <a:off x="585317" y="1771640"/>
            <a:ext cx="8382000" cy="1366838"/>
            <a:chOff x="-301" y="1722"/>
            <a:chExt cx="4944" cy="369"/>
          </a:xfrm>
        </p:grpSpPr>
        <p:sp>
          <p:nvSpPr>
            <p:cNvPr id="7180" name="Rectangle 10"/>
            <p:cNvSpPr>
              <a:spLocks noChangeArrowheads="1"/>
            </p:cNvSpPr>
            <p:nvPr/>
          </p:nvSpPr>
          <p:spPr bwMode="auto">
            <a:xfrm>
              <a:off x="336" y="1846"/>
              <a:ext cx="109" cy="100"/>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81" name="Text Box 11"/>
            <p:cNvSpPr txBox="1">
              <a:spLocks noChangeArrowheads="1"/>
            </p:cNvSpPr>
            <p:nvPr/>
          </p:nvSpPr>
          <p:spPr bwMode="auto">
            <a:xfrm>
              <a:off x="-301" y="1722"/>
              <a:ext cx="4944" cy="36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3363" indent="-233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110000"/>
                </a:lnSpc>
                <a:spcBef>
                  <a:spcPct val="40000"/>
                </a:spcBef>
                <a:buFontTx/>
                <a:buChar char="•"/>
              </a:pPr>
              <a:r>
                <a:rPr lang="en-US" altLang="en-US" dirty="0">
                  <a:latin typeface="+mn-lt"/>
                </a:rPr>
                <a:t>One of Hoover’s major efforts to address the economic crisis was the 1930 </a:t>
              </a:r>
              <a:r>
                <a:rPr lang="en-US" altLang="en-US" b="1" dirty="0">
                  <a:latin typeface="+mn-lt"/>
                </a:rPr>
                <a:t>Smoot-Hawley Tariff Act</a:t>
              </a:r>
              <a:r>
                <a:rPr lang="en-US" altLang="en-US" dirty="0">
                  <a:latin typeface="+mn-lt"/>
                </a:rPr>
                <a:t>.</a:t>
              </a:r>
            </a:p>
            <a:p>
              <a:pPr eaLnBrk="1" hangingPunct="1">
                <a:spcBef>
                  <a:spcPct val="40000"/>
                </a:spcBef>
                <a:buFontTx/>
                <a:buChar char="•"/>
              </a:pPr>
              <a:r>
                <a:rPr lang="en-US" altLang="en-US" dirty="0">
                  <a:latin typeface="+mn-lt"/>
                </a:rPr>
                <a:t>Tariffs are taxes on imported goods that raise their cost, making it more likely that American purchasers buy cheaper American goods.</a:t>
              </a:r>
              <a:endParaRPr lang="en-US" altLang="en-US" sz="1600" dirty="0">
                <a:latin typeface="+mn-lt"/>
              </a:endParaRPr>
            </a:p>
          </p:txBody>
        </p:sp>
      </p:grpSp>
      <p:grpSp>
        <p:nvGrpSpPr>
          <p:cNvPr id="3" name="Group 12"/>
          <p:cNvGrpSpPr>
            <a:grpSpLocks/>
          </p:cNvGrpSpPr>
          <p:nvPr/>
        </p:nvGrpSpPr>
        <p:grpSpPr bwMode="auto">
          <a:xfrm>
            <a:off x="977438" y="3697025"/>
            <a:ext cx="8301038" cy="2263899"/>
            <a:chOff x="-503" y="2130"/>
            <a:chExt cx="5229" cy="1721"/>
          </a:xfrm>
        </p:grpSpPr>
        <p:sp>
          <p:nvSpPr>
            <p:cNvPr id="7178" name="Rectangle 13"/>
            <p:cNvSpPr>
              <a:spLocks noChangeArrowheads="1"/>
            </p:cNvSpPr>
            <p:nvPr/>
          </p:nvSpPr>
          <p:spPr bwMode="auto">
            <a:xfrm>
              <a:off x="240" y="2702"/>
              <a:ext cx="116" cy="281"/>
            </a:xfrm>
            <a:prstGeom prst="rect">
              <a:avLst/>
            </a:prstGeom>
            <a:solidFill>
              <a:srgbClr val="FFFF9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a:p>
          </p:txBody>
        </p:sp>
        <p:sp>
          <p:nvSpPr>
            <p:cNvPr id="7179" name="Text Box 14"/>
            <p:cNvSpPr txBox="1">
              <a:spLocks noChangeArrowheads="1"/>
            </p:cNvSpPr>
            <p:nvPr/>
          </p:nvSpPr>
          <p:spPr bwMode="auto">
            <a:xfrm>
              <a:off x="-503" y="2130"/>
              <a:ext cx="5229" cy="172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marL="233363" indent="-233363"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0000"/>
                </a:lnSpc>
                <a:spcBef>
                  <a:spcPct val="40000"/>
                </a:spcBef>
                <a:buFontTx/>
                <a:buChar char="•"/>
              </a:pPr>
              <a:r>
                <a:rPr lang="en-US" altLang="en-US" dirty="0">
                  <a:solidFill>
                    <a:srgbClr val="003300"/>
                  </a:solidFill>
                  <a:latin typeface="+mn-lt"/>
                </a:rPr>
                <a:t>The Smoot-Hawley Tariff Act was a disaster.</a:t>
              </a:r>
            </a:p>
            <a:p>
              <a:pPr eaLnBrk="1" hangingPunct="1">
                <a:lnSpc>
                  <a:spcPct val="90000"/>
                </a:lnSpc>
                <a:spcBef>
                  <a:spcPct val="40000"/>
                </a:spcBef>
                <a:buFontTx/>
                <a:buChar char="•"/>
              </a:pPr>
              <a:r>
                <a:rPr lang="en-US" altLang="en-US" dirty="0">
                  <a:solidFill>
                    <a:srgbClr val="003300"/>
                  </a:solidFill>
                  <a:latin typeface="+mn-lt"/>
                </a:rPr>
                <a:t>Originally designed to help farmers, it was expanded to include a large number of manufactured goods.</a:t>
              </a:r>
            </a:p>
            <a:p>
              <a:pPr eaLnBrk="1" hangingPunct="1">
                <a:lnSpc>
                  <a:spcPct val="90000"/>
                </a:lnSpc>
                <a:spcBef>
                  <a:spcPct val="40000"/>
                </a:spcBef>
                <a:buFontTx/>
                <a:buChar char="•"/>
              </a:pPr>
              <a:r>
                <a:rPr lang="en-US" altLang="en-US" dirty="0">
                  <a:solidFill>
                    <a:srgbClr val="003300"/>
                  </a:solidFill>
                  <a:latin typeface="+mn-lt"/>
                </a:rPr>
                <a:t>The high tariff rates were unprecedented.</a:t>
              </a:r>
            </a:p>
            <a:p>
              <a:pPr eaLnBrk="1" hangingPunct="1">
                <a:lnSpc>
                  <a:spcPct val="90000"/>
                </a:lnSpc>
                <a:spcBef>
                  <a:spcPct val="40000"/>
                </a:spcBef>
                <a:buFontTx/>
                <a:buChar char="•"/>
              </a:pPr>
              <a:r>
                <a:rPr lang="en-US" altLang="en-US" dirty="0">
                  <a:solidFill>
                    <a:srgbClr val="003300"/>
                  </a:solidFill>
                  <a:latin typeface="+mn-lt"/>
                </a:rPr>
                <a:t>When European nations responded with tariffs on American goods, international trade fell dramatically.</a:t>
              </a:r>
            </a:p>
            <a:p>
              <a:pPr eaLnBrk="1" hangingPunct="1">
                <a:lnSpc>
                  <a:spcPct val="90000"/>
                </a:lnSpc>
                <a:spcBef>
                  <a:spcPct val="40000"/>
                </a:spcBef>
                <a:buFontTx/>
                <a:buChar char="•"/>
              </a:pPr>
              <a:r>
                <a:rPr lang="en-US" altLang="en-US" dirty="0">
                  <a:solidFill>
                    <a:srgbClr val="003300"/>
                  </a:solidFill>
                  <a:latin typeface="+mn-lt"/>
                </a:rPr>
                <a:t>By 1934 trade was down two thirds from its 1929 level.</a:t>
              </a:r>
              <a:endParaRPr lang="en-US" altLang="en-US" sz="1600" dirty="0">
                <a:solidFill>
                  <a:srgbClr val="003300"/>
                </a:solidFill>
                <a:latin typeface="+mn-lt"/>
              </a:endParaRPr>
            </a:p>
          </p:txBody>
        </p:sp>
      </p:grpSp>
      <p:sp>
        <p:nvSpPr>
          <p:cNvPr id="7174" name="Rectangle 19"/>
          <p:cNvSpPr>
            <a:spLocks noGrp="1" noChangeArrowheads="1"/>
          </p:cNvSpPr>
          <p:nvPr>
            <p:ph type="title"/>
          </p:nvPr>
        </p:nvSpPr>
        <p:spPr>
          <a:xfrm>
            <a:off x="320676" y="447146"/>
            <a:ext cx="8077200" cy="533400"/>
          </a:xfrm>
        </p:spPr>
        <p:txBody>
          <a:bodyPr>
            <a:noAutofit/>
          </a:bodyPr>
          <a:lstStyle/>
          <a:p>
            <a:pPr eaLnBrk="1" hangingPunct="1"/>
            <a:r>
              <a:rPr lang="en-US" altLang="en-US" dirty="0"/>
              <a:t>The Smoot-Hawley Tariff Act</a:t>
            </a:r>
          </a:p>
        </p:txBody>
      </p:sp>
      <p:sp>
        <p:nvSpPr>
          <p:cNvPr id="53269" name="Text Box 21"/>
          <p:cNvSpPr txBox="1">
            <a:spLocks noChangeArrowheads="1"/>
          </p:cNvSpPr>
          <p:nvPr/>
        </p:nvSpPr>
        <p:spPr bwMode="auto">
          <a:xfrm>
            <a:off x="585317" y="3163396"/>
            <a:ext cx="4724400" cy="366713"/>
          </a:xfrm>
          <a:prstGeom prst="rect">
            <a:avLst/>
          </a:prstGeom>
          <a:solidFill>
            <a:schemeClr val="accent2"/>
          </a:solidFill>
          <a:ln w="38100">
            <a:solidFill>
              <a:schemeClr val="tx1"/>
            </a:solidFill>
          </a:ln>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
              </a:spcBef>
            </a:pPr>
            <a:r>
              <a:rPr lang="en-US" altLang="en-US" b="1" dirty="0">
                <a:latin typeface="+mn-lt"/>
                <a:ea typeface="SimHei" panose="02010609060101010101" pitchFamily="49" charset="-122"/>
              </a:rPr>
              <a:t>The Effects</a:t>
            </a:r>
            <a:endParaRPr lang="en-US" altLang="en-US" sz="2000" b="1" dirty="0">
              <a:latin typeface="+mn-lt"/>
              <a:ea typeface="SimHei" panose="02010609060101010101" pitchFamily="49" charset="-122"/>
            </a:endParaRPr>
          </a:p>
        </p:txBody>
      </p:sp>
    </p:spTree>
    <p:extLst>
      <p:ext uri="{BB962C8B-B14F-4D97-AF65-F5344CB8AC3E}">
        <p14:creationId xmlns:p14="http://schemas.microsoft.com/office/powerpoint/2010/main" val="2217823554"/>
      </p:ext>
    </p:extLst>
  </p:cSld>
  <p:clrMapOvr>
    <a:masterClrMapping/>
  </p:clrMapOvr>
  <p:transition>
    <p:wip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3251"/>
                                        </p:tgtEl>
                                        <p:attrNameLst>
                                          <p:attrName>style.visibility</p:attrName>
                                        </p:attrNameLst>
                                      </p:cBhvr>
                                      <p:to>
                                        <p:strVal val="visible"/>
                                      </p:to>
                                    </p:set>
                                    <p:anim calcmode="lin" valueType="num">
                                      <p:cBhvr additive="base">
                                        <p:cTn id="7" dur="500" fill="hold"/>
                                        <p:tgtEl>
                                          <p:spTgt spid="53251"/>
                                        </p:tgtEl>
                                        <p:attrNameLst>
                                          <p:attrName>ppt_x</p:attrName>
                                        </p:attrNameLst>
                                      </p:cBhvr>
                                      <p:tavLst>
                                        <p:tav tm="0">
                                          <p:val>
                                            <p:strVal val="0-#ppt_w/2"/>
                                          </p:val>
                                        </p:tav>
                                        <p:tav tm="100000">
                                          <p:val>
                                            <p:strVal val="#ppt_x"/>
                                          </p:val>
                                        </p:tav>
                                      </p:tavLst>
                                    </p:anim>
                                    <p:anim calcmode="lin" valueType="num">
                                      <p:cBhvr additive="base">
                                        <p:cTn id="8" dur="500" fill="hold"/>
                                        <p:tgtEl>
                                          <p:spTgt spid="53251"/>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3269"/>
                                        </p:tgtEl>
                                        <p:attrNameLst>
                                          <p:attrName>style.visibility</p:attrName>
                                        </p:attrNameLst>
                                      </p:cBhvr>
                                      <p:to>
                                        <p:strVal val="visible"/>
                                      </p:to>
                                    </p:set>
                                    <p:anim calcmode="lin" valueType="num">
                                      <p:cBhvr additive="base">
                                        <p:cTn id="19" dur="500" fill="hold"/>
                                        <p:tgtEl>
                                          <p:spTgt spid="53269"/>
                                        </p:tgtEl>
                                        <p:attrNameLst>
                                          <p:attrName>ppt_x</p:attrName>
                                        </p:attrNameLst>
                                      </p:cBhvr>
                                      <p:tavLst>
                                        <p:tav tm="0">
                                          <p:val>
                                            <p:strVal val="0-#ppt_w/2"/>
                                          </p:val>
                                        </p:tav>
                                        <p:tav tm="100000">
                                          <p:val>
                                            <p:strVal val="#ppt_x"/>
                                          </p:val>
                                        </p:tav>
                                      </p:tavLst>
                                    </p:anim>
                                    <p:anim calcmode="lin" valueType="num">
                                      <p:cBhvr additive="base">
                                        <p:cTn id="20" dur="500" fill="hold"/>
                                        <p:tgtEl>
                                          <p:spTgt spid="5326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ppt_x"/>
                                          </p:val>
                                        </p:tav>
                                        <p:tav tm="100000">
                                          <p:val>
                                            <p:strVal val="#ppt_x"/>
                                          </p:val>
                                        </p:tav>
                                      </p:tavLst>
                                    </p:anim>
                                    <p:anim calcmode="lin" valueType="num">
                                      <p:cBhvr additive="base">
                                        <p:cTn id="2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animBg="1" autoUpdateAnimBg="0"/>
      <p:bldP spid="53269"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876300" y="571501"/>
            <a:ext cx="8077200" cy="530225"/>
          </a:xfrm>
          <a:noFill/>
        </p:spPr>
        <p:txBody>
          <a:bodyPr>
            <a:noAutofit/>
          </a:bodyPr>
          <a:lstStyle/>
          <a:p>
            <a:pPr eaLnBrk="1" hangingPunct="1"/>
            <a:r>
              <a:rPr lang="en-US" altLang="en-US" dirty="0"/>
              <a:t>The Nation Responds to Hoover</a:t>
            </a:r>
          </a:p>
        </p:txBody>
      </p:sp>
      <p:sp>
        <p:nvSpPr>
          <p:cNvPr id="54275" name="Rectangle 3"/>
          <p:cNvSpPr>
            <a:spLocks noGrp="1" noChangeArrowheads="1"/>
          </p:cNvSpPr>
          <p:nvPr>
            <p:ph type="body" sz="half" idx="1"/>
          </p:nvPr>
        </p:nvSpPr>
        <p:spPr bwMode="auto">
          <a:xfrm>
            <a:off x="1028700" y="1562100"/>
            <a:ext cx="3886200" cy="4876800"/>
          </a:xfrm>
          <a:solidFill>
            <a:schemeClr val="bg1"/>
          </a:solidFill>
        </p:spPr>
        <p:txBody>
          <a:bodyPr vert="horz" wrap="square" lIns="91440" tIns="45720" rIns="91440" bIns="45720" numCol="1" rtlCol="0" anchor="t" anchorCtr="0" compatLnSpc="1">
            <a:prstTxWarp prst="textNoShape">
              <a:avLst/>
            </a:prstTxWarp>
            <a:normAutofit/>
          </a:bodyPr>
          <a:lstStyle/>
          <a:p>
            <a:pPr marL="228600" indent="-228600" algn="ctr">
              <a:spcBef>
                <a:spcPct val="50000"/>
              </a:spcBef>
              <a:buNone/>
            </a:pPr>
            <a:r>
              <a:rPr lang="en-US" altLang="en-US" sz="1600" b="1" u="sng" dirty="0"/>
              <a:t>Questions of Credibility</a:t>
            </a:r>
          </a:p>
          <a:p>
            <a:pPr marL="228600" indent="-228600">
              <a:spcBef>
                <a:spcPct val="50000"/>
              </a:spcBef>
            </a:pPr>
            <a:r>
              <a:rPr lang="en-US" altLang="en-US" sz="1600" dirty="0"/>
              <a:t>Hoover eventually saw the limitations of his ideals and pushed for some direct relief, but his optimistic claims about the economy undermined his credibility with voters.</a:t>
            </a:r>
          </a:p>
          <a:p>
            <a:pPr marL="228600" indent="-228600">
              <a:spcBef>
                <a:spcPct val="50000"/>
              </a:spcBef>
            </a:pPr>
            <a:r>
              <a:rPr lang="en-US" altLang="en-US" sz="1600" dirty="0"/>
              <a:t>Early on, when millions lost their jobs, he said the nation’s basic economic foundation was sound.</a:t>
            </a:r>
          </a:p>
          <a:p>
            <a:pPr marL="228600" indent="-228600">
              <a:spcBef>
                <a:spcPct val="50000"/>
              </a:spcBef>
            </a:pPr>
            <a:r>
              <a:rPr lang="en-US" altLang="en-US" sz="1600" dirty="0"/>
              <a:t>Just a few months after the crash he announced “I am convinced we have passed the worst,” and he spoke glowingly about the relief efforts.</a:t>
            </a:r>
          </a:p>
          <a:p>
            <a:pPr marL="228600" indent="-228600">
              <a:spcBef>
                <a:spcPct val="50000"/>
              </a:spcBef>
            </a:pPr>
            <a:r>
              <a:rPr lang="en-US" altLang="en-US" sz="1600" dirty="0"/>
              <a:t>Millions of Americans did not share Hoover’s viewpoint. </a:t>
            </a:r>
            <a:endParaRPr lang="en-US" altLang="en-US" sz="1200" dirty="0"/>
          </a:p>
        </p:txBody>
      </p:sp>
      <p:sp>
        <p:nvSpPr>
          <p:cNvPr id="54276" name="Rectangle 4"/>
          <p:cNvSpPr>
            <a:spLocks noGrp="1" noChangeArrowheads="1"/>
          </p:cNvSpPr>
          <p:nvPr>
            <p:ph type="body" sz="half" idx="2"/>
          </p:nvPr>
        </p:nvSpPr>
        <p:spPr bwMode="auto">
          <a:xfrm>
            <a:off x="6096000" y="1651000"/>
            <a:ext cx="3733800" cy="4876800"/>
          </a:xfrm>
          <a:solidFill>
            <a:schemeClr val="bg1"/>
          </a:solidFill>
        </p:spPr>
        <p:txBody>
          <a:bodyPr vert="horz" wrap="square" lIns="91440" tIns="45720" rIns="91440" bIns="45720" numCol="1" rtlCol="0" anchor="t" anchorCtr="0" compatLnSpc="1">
            <a:prstTxWarp prst="textNoShape">
              <a:avLst/>
            </a:prstTxWarp>
            <a:normAutofit/>
          </a:bodyPr>
          <a:lstStyle/>
          <a:p>
            <a:pPr marL="228600" indent="-228600" algn="ctr">
              <a:spcBef>
                <a:spcPct val="50000"/>
              </a:spcBef>
              <a:buNone/>
            </a:pPr>
            <a:r>
              <a:rPr lang="en-US" altLang="en-US" sz="1600" b="1" u="sng" dirty="0"/>
              <a:t>Questions of Compassion</a:t>
            </a:r>
          </a:p>
          <a:p>
            <a:pPr marL="228600" indent="-228600">
              <a:spcBef>
                <a:spcPct val="50000"/>
              </a:spcBef>
            </a:pPr>
            <a:r>
              <a:rPr lang="en-US" altLang="en-US" sz="1600" dirty="0"/>
              <a:t>Many Americans came to question Hoover’s compassion.</a:t>
            </a:r>
          </a:p>
          <a:p>
            <a:pPr marL="228600" indent="-228600">
              <a:spcBef>
                <a:spcPct val="50000"/>
              </a:spcBef>
            </a:pPr>
            <a:r>
              <a:rPr lang="en-US" altLang="en-US" sz="1600" dirty="0"/>
              <a:t>As economic conditions grew worse, his unwillingness to consider giving direct relief to the people became hard for most Americans to understand.</a:t>
            </a:r>
          </a:p>
          <a:p>
            <a:pPr marL="228600" indent="-228600">
              <a:spcBef>
                <a:spcPct val="50000"/>
              </a:spcBef>
            </a:pPr>
            <a:r>
              <a:rPr lang="en-US" altLang="en-US" sz="1600" dirty="0"/>
              <a:t>When Hoover finally broke his stated beliefs and pushed for programs like the </a:t>
            </a:r>
            <a:r>
              <a:rPr lang="en-US" altLang="en-US" sz="1600" b="1" dirty="0"/>
              <a:t>Reconstruction Finance Corporation</a:t>
            </a:r>
            <a:r>
              <a:rPr lang="en-US" altLang="en-US" sz="1600" dirty="0"/>
              <a:t>, people wondered why he was willing to give billions of dollars to banks and businesses but not to individuals</a:t>
            </a:r>
            <a:r>
              <a:rPr lang="en-US" altLang="en-US" sz="1600" dirty="0">
                <a:solidFill>
                  <a:srgbClr val="FFFF99"/>
                </a:solidFill>
              </a:rPr>
              <a:t>.</a:t>
            </a:r>
            <a:endParaRPr lang="en-US" altLang="en-US" sz="1700" dirty="0">
              <a:solidFill>
                <a:srgbClr val="FFFF99"/>
              </a:solidFill>
            </a:endParaRPr>
          </a:p>
        </p:txBody>
      </p:sp>
    </p:spTree>
    <p:extLst>
      <p:ext uri="{BB962C8B-B14F-4D97-AF65-F5344CB8AC3E}">
        <p14:creationId xmlns:p14="http://schemas.microsoft.com/office/powerpoint/2010/main" val="1531489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 calcmode="lin" valueType="num">
                                      <p:cBhvr additive="base">
                                        <p:cTn id="7" dur="500" fill="hold"/>
                                        <p:tgtEl>
                                          <p:spTgt spid="54275"/>
                                        </p:tgtEl>
                                        <p:attrNameLst>
                                          <p:attrName>ppt_x</p:attrName>
                                        </p:attrNameLst>
                                      </p:cBhvr>
                                      <p:tavLst>
                                        <p:tav tm="0">
                                          <p:val>
                                            <p:strVal val="0-#ppt_w/2"/>
                                          </p:val>
                                        </p:tav>
                                        <p:tav tm="100000">
                                          <p:val>
                                            <p:strVal val="#ppt_x"/>
                                          </p:val>
                                        </p:tav>
                                      </p:tavLst>
                                    </p:anim>
                                    <p:anim calcmode="lin" valueType="num">
                                      <p:cBhvr additive="base">
                                        <p:cTn id="8" dur="500" fill="hold"/>
                                        <p:tgtEl>
                                          <p:spTgt spid="5427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54276"/>
                                        </p:tgtEl>
                                        <p:attrNameLst>
                                          <p:attrName>style.visibility</p:attrName>
                                        </p:attrNameLst>
                                      </p:cBhvr>
                                      <p:to>
                                        <p:strVal val="visible"/>
                                      </p:to>
                                    </p:set>
                                    <p:anim calcmode="lin" valueType="num">
                                      <p:cBhvr additive="base">
                                        <p:cTn id="13" dur="500" fill="hold"/>
                                        <p:tgtEl>
                                          <p:spTgt spid="54276"/>
                                        </p:tgtEl>
                                        <p:attrNameLst>
                                          <p:attrName>ppt_x</p:attrName>
                                        </p:attrNameLst>
                                      </p:cBhvr>
                                      <p:tavLst>
                                        <p:tav tm="0">
                                          <p:val>
                                            <p:strVal val="1+#ppt_w/2"/>
                                          </p:val>
                                        </p:tav>
                                        <p:tav tm="100000">
                                          <p:val>
                                            <p:strVal val="#ppt_x"/>
                                          </p:val>
                                        </p:tav>
                                      </p:tavLst>
                                    </p:anim>
                                    <p:anim calcmode="lin" valueType="num">
                                      <p:cBhvr additive="base">
                                        <p:cTn id="14" dur="500" fill="hold"/>
                                        <p:tgtEl>
                                          <p:spTgt spid="5427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4275">
                                            <p:txEl>
                                              <p:pRg st="0" end="0"/>
                                            </p:txEl>
                                          </p:spTgt>
                                        </p:tgtEl>
                                        <p:attrNameLst>
                                          <p:attrName>style.visibility</p:attrName>
                                        </p:attrNameLst>
                                      </p:cBhvr>
                                      <p:to>
                                        <p:strVal val="visible"/>
                                      </p:to>
                                    </p:set>
                                    <p:anim calcmode="lin" valueType="num">
                                      <p:cBhvr additive="base">
                                        <p:cTn id="19"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4275">
                                            <p:txEl>
                                              <p:pRg st="1" end="1"/>
                                            </p:txEl>
                                          </p:spTgt>
                                        </p:tgtEl>
                                        <p:attrNameLst>
                                          <p:attrName>style.visibility</p:attrName>
                                        </p:attrNameLst>
                                      </p:cBhvr>
                                      <p:to>
                                        <p:strVal val="visible"/>
                                      </p:to>
                                    </p:set>
                                    <p:anim calcmode="lin" valueType="num">
                                      <p:cBhvr additive="base">
                                        <p:cTn id="25" dur="500" fill="hold"/>
                                        <p:tgtEl>
                                          <p:spTgt spid="54275">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42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4275">
                                            <p:txEl>
                                              <p:pRg st="2" end="2"/>
                                            </p:txEl>
                                          </p:spTgt>
                                        </p:tgtEl>
                                        <p:attrNameLst>
                                          <p:attrName>style.visibility</p:attrName>
                                        </p:attrNameLst>
                                      </p:cBhvr>
                                      <p:to>
                                        <p:strVal val="visible"/>
                                      </p:to>
                                    </p:set>
                                    <p:anim calcmode="lin" valueType="num">
                                      <p:cBhvr additive="base">
                                        <p:cTn id="31"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4275">
                                            <p:txEl>
                                              <p:pRg st="3" end="3"/>
                                            </p:txEl>
                                          </p:spTgt>
                                        </p:tgtEl>
                                        <p:attrNameLst>
                                          <p:attrName>style.visibility</p:attrName>
                                        </p:attrNameLst>
                                      </p:cBhvr>
                                      <p:to>
                                        <p:strVal val="visible"/>
                                      </p:to>
                                    </p:set>
                                    <p:anim calcmode="lin" valueType="num">
                                      <p:cBhvr additive="base">
                                        <p:cTn id="37" dur="500" fill="hold"/>
                                        <p:tgtEl>
                                          <p:spTgt spid="54275">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42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4275">
                                            <p:txEl>
                                              <p:pRg st="4" end="4"/>
                                            </p:txEl>
                                          </p:spTgt>
                                        </p:tgtEl>
                                        <p:attrNameLst>
                                          <p:attrName>style.visibility</p:attrName>
                                        </p:attrNameLst>
                                      </p:cBhvr>
                                      <p:to>
                                        <p:strVal val="visible"/>
                                      </p:to>
                                    </p:set>
                                    <p:anim calcmode="lin" valueType="num">
                                      <p:cBhvr additive="base">
                                        <p:cTn id="43" dur="500" fill="hold"/>
                                        <p:tgtEl>
                                          <p:spTgt spid="54275">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42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54276">
                                            <p:txEl>
                                              <p:pRg st="0" end="0"/>
                                            </p:txEl>
                                          </p:spTgt>
                                        </p:tgtEl>
                                        <p:attrNameLst>
                                          <p:attrName>style.visibility</p:attrName>
                                        </p:attrNameLst>
                                      </p:cBhvr>
                                      <p:to>
                                        <p:strVal val="visible"/>
                                      </p:to>
                                    </p:set>
                                    <p:animEffect transition="in" filter="fade">
                                      <p:cBhvr>
                                        <p:cTn id="49" dur="500"/>
                                        <p:tgtEl>
                                          <p:spTgt spid="54276">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54276">
                                            <p:txEl>
                                              <p:pRg st="1" end="1"/>
                                            </p:txEl>
                                          </p:spTgt>
                                        </p:tgtEl>
                                        <p:attrNameLst>
                                          <p:attrName>style.visibility</p:attrName>
                                        </p:attrNameLst>
                                      </p:cBhvr>
                                      <p:to>
                                        <p:strVal val="visible"/>
                                      </p:to>
                                    </p:set>
                                    <p:animEffect transition="in" filter="fade">
                                      <p:cBhvr>
                                        <p:cTn id="54" dur="500"/>
                                        <p:tgtEl>
                                          <p:spTgt spid="54276">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54276">
                                            <p:txEl>
                                              <p:pRg st="2" end="2"/>
                                            </p:txEl>
                                          </p:spTgt>
                                        </p:tgtEl>
                                        <p:attrNameLst>
                                          <p:attrName>style.visibility</p:attrName>
                                        </p:attrNameLst>
                                      </p:cBhvr>
                                      <p:to>
                                        <p:strVal val="visible"/>
                                      </p:to>
                                    </p:set>
                                    <p:animEffect transition="in" filter="fade">
                                      <p:cBhvr>
                                        <p:cTn id="59" dur="500"/>
                                        <p:tgtEl>
                                          <p:spTgt spid="5427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54276">
                                            <p:txEl>
                                              <p:pRg st="3" end="3"/>
                                            </p:txEl>
                                          </p:spTgt>
                                        </p:tgtEl>
                                        <p:attrNameLst>
                                          <p:attrName>style.visibility</p:attrName>
                                        </p:attrNameLst>
                                      </p:cBhvr>
                                      <p:to>
                                        <p:strVal val="visible"/>
                                      </p:to>
                                    </p:set>
                                    <p:animEffect transition="in" filter="fade">
                                      <p:cBhvr>
                                        <p:cTn id="64" dur="500"/>
                                        <p:tgtEl>
                                          <p:spTgt spid="5427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autoUpdateAnimBg="0"/>
      <p:bldP spid="54276"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317500" y="368300"/>
            <a:ext cx="8077200" cy="533400"/>
          </a:xfrm>
        </p:spPr>
        <p:txBody>
          <a:bodyPr>
            <a:noAutofit/>
          </a:bodyPr>
          <a:lstStyle/>
          <a:p>
            <a:pPr eaLnBrk="1" hangingPunct="1">
              <a:defRPr/>
            </a:pPr>
            <a:r>
              <a:rPr lang="en-US" dirty="0"/>
              <a:t>The Bonus Marchers</a:t>
            </a:r>
            <a:endParaRPr lang="en-US" sz="6600" dirty="0">
              <a:effectLst>
                <a:outerShdw blurRad="38100" dist="38100" dir="2700000" algn="tl">
                  <a:srgbClr val="C0C0C0"/>
                </a:outerShdw>
              </a:effectLst>
            </a:endParaRPr>
          </a:p>
        </p:txBody>
      </p:sp>
      <p:sp>
        <p:nvSpPr>
          <p:cNvPr id="9219" name="Rectangle 3"/>
          <p:cNvSpPr>
            <a:spLocks noGrp="1" noChangeArrowheads="1"/>
          </p:cNvSpPr>
          <p:nvPr>
            <p:ph type="body" idx="1"/>
          </p:nvPr>
        </p:nvSpPr>
        <p:spPr bwMode="auto">
          <a:xfrm>
            <a:off x="520700" y="1219201"/>
            <a:ext cx="6680200" cy="4576763"/>
          </a:xfrm>
          <a:solidFill>
            <a:schemeClr val="bg1"/>
          </a:solidFill>
          <a:ln>
            <a:solidFill>
              <a:schemeClr val="bg1"/>
            </a:solidFill>
            <a:miter lim="800000"/>
            <a:headEnd/>
            <a:tailEnd/>
          </a:ln>
        </p:spPr>
        <p:txBody>
          <a:bodyPr vert="horz" wrap="square" lIns="91440" tIns="45720" rIns="91440" bIns="45720" numCol="1" rtlCol="0" anchor="b" anchorCtr="0" compatLnSpc="1">
            <a:prstTxWarp prst="textNoShape">
              <a:avLst/>
            </a:prstTxWarp>
            <a:normAutofit fontScale="92500" lnSpcReduction="10000"/>
          </a:bodyPr>
          <a:lstStyle/>
          <a:p>
            <a:pPr>
              <a:lnSpc>
                <a:spcPct val="140000"/>
              </a:lnSpc>
              <a:spcBef>
                <a:spcPct val="0"/>
              </a:spcBef>
              <a:buFont typeface="Times" panose="02020603050405020304" pitchFamily="18" charset="0"/>
              <a:buChar char="•"/>
            </a:pPr>
            <a:r>
              <a:rPr lang="en-US" altLang="en-US" sz="1600" dirty="0"/>
              <a:t>In May 1932 some World War I veterans set up camp near the capital.</a:t>
            </a:r>
          </a:p>
          <a:p>
            <a:pPr>
              <a:lnSpc>
                <a:spcPct val="140000"/>
              </a:lnSpc>
              <a:spcBef>
                <a:spcPct val="0"/>
              </a:spcBef>
              <a:buFont typeface="Times" panose="02020603050405020304" pitchFamily="18" charset="0"/>
              <a:buChar char="•"/>
            </a:pPr>
            <a:r>
              <a:rPr lang="en-US" altLang="en-US" sz="1600" dirty="0"/>
              <a:t>The men were in Washington to pressure the federal government to pay a veteran’s bonus—a cash award they were promised for their war service.</a:t>
            </a:r>
          </a:p>
          <a:p>
            <a:pPr>
              <a:lnSpc>
                <a:spcPct val="140000"/>
              </a:lnSpc>
              <a:spcBef>
                <a:spcPct val="0"/>
              </a:spcBef>
              <a:buFont typeface="Times" panose="02020603050405020304" pitchFamily="18" charset="0"/>
              <a:buChar char="•"/>
            </a:pPr>
            <a:r>
              <a:rPr lang="en-US" altLang="en-US" sz="1600" dirty="0"/>
              <a:t>The bonus was not due for many years, but the men needed the money.</a:t>
            </a:r>
          </a:p>
          <a:p>
            <a:pPr>
              <a:lnSpc>
                <a:spcPct val="140000"/>
              </a:lnSpc>
              <a:spcBef>
                <a:spcPct val="0"/>
              </a:spcBef>
              <a:buFont typeface="Times" panose="02020603050405020304" pitchFamily="18" charset="0"/>
              <a:buChar char="•"/>
            </a:pPr>
            <a:r>
              <a:rPr lang="en-US" altLang="en-US" sz="1600" dirty="0"/>
              <a:t>Congress refused to meet the demands of these “bonus marchers,” and some left. A core group remained, including women and children.</a:t>
            </a:r>
          </a:p>
          <a:p>
            <a:pPr>
              <a:lnSpc>
                <a:spcPct val="140000"/>
              </a:lnSpc>
              <a:spcBef>
                <a:spcPct val="0"/>
              </a:spcBef>
              <a:buFont typeface="Times" panose="02020603050405020304" pitchFamily="18" charset="0"/>
              <a:buChar char="•"/>
            </a:pPr>
            <a:r>
              <a:rPr lang="en-US" altLang="en-US" sz="1600" dirty="0"/>
              <a:t>In July, as police and U.S. soldiers began clearing the area of veterans, violence erupted and the camp went up in flames, injuring hundreds.</a:t>
            </a:r>
          </a:p>
          <a:p>
            <a:pPr>
              <a:lnSpc>
                <a:spcPct val="150000"/>
              </a:lnSpc>
              <a:spcBef>
                <a:spcPct val="0"/>
              </a:spcBef>
              <a:buFont typeface="Times" panose="02020603050405020304" pitchFamily="18" charset="0"/>
              <a:buChar char="•"/>
            </a:pPr>
            <a:r>
              <a:rPr lang="en-US" altLang="en-US" sz="1600" dirty="0"/>
              <a:t>Hoover did not want to pay the bonus because he was concerned about balancing the budget. However, many Americans were greatly disturbed by the sight of soldiers using weapons against homeless veterans. </a:t>
            </a:r>
          </a:p>
          <a:p>
            <a:pPr>
              <a:lnSpc>
                <a:spcPct val="140000"/>
              </a:lnSpc>
              <a:spcBef>
                <a:spcPct val="0"/>
              </a:spcBef>
              <a:buFont typeface="Times" panose="02020603050405020304" pitchFamily="18" charset="0"/>
              <a:buChar char="•"/>
            </a:pPr>
            <a:r>
              <a:rPr lang="en-US" altLang="en-US" sz="1600" dirty="0"/>
              <a:t>The public’s opinion of Hoover fell even more.</a:t>
            </a:r>
          </a:p>
          <a:p>
            <a:pPr>
              <a:lnSpc>
                <a:spcPct val="130000"/>
              </a:lnSpc>
              <a:spcBef>
                <a:spcPct val="0"/>
              </a:spcBef>
              <a:buFont typeface="Times" panose="02020603050405020304" pitchFamily="18" charset="0"/>
              <a:buNone/>
            </a:pPr>
            <a:endParaRPr lang="en-US" altLang="en-US" sz="1000" dirty="0">
              <a:solidFill>
                <a:srgbClr val="003300"/>
              </a:solidFill>
            </a:endParaRPr>
          </a:p>
        </p:txBody>
      </p:sp>
      <p:pic>
        <p:nvPicPr>
          <p:cNvPr id="5122" name="Picture 2" descr="http://www.worldwar1.com/dbc/jpg/bonus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62875" y="1484312"/>
            <a:ext cx="3810000" cy="29813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2165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Effect transition="in" filter="fade">
                                      <p:cBhvr>
                                        <p:cTn id="7" dur="500"/>
                                        <p:tgtEl>
                                          <p:spTgt spid="92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1" end="1"/>
                                            </p:txEl>
                                          </p:spTgt>
                                        </p:tgtEl>
                                        <p:attrNameLst>
                                          <p:attrName>style.visibility</p:attrName>
                                        </p:attrNameLst>
                                      </p:cBhvr>
                                      <p:to>
                                        <p:strVal val="visible"/>
                                      </p:to>
                                    </p:set>
                                    <p:animEffect transition="in" filter="fade">
                                      <p:cBhvr>
                                        <p:cTn id="12" dur="500"/>
                                        <p:tgtEl>
                                          <p:spTgt spid="92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2" end="2"/>
                                            </p:txEl>
                                          </p:spTgt>
                                        </p:tgtEl>
                                        <p:attrNameLst>
                                          <p:attrName>style.visibility</p:attrName>
                                        </p:attrNameLst>
                                      </p:cBhvr>
                                      <p:to>
                                        <p:strVal val="visible"/>
                                      </p:to>
                                    </p:set>
                                    <p:animEffect transition="in" filter="fade">
                                      <p:cBhvr>
                                        <p:cTn id="17" dur="500"/>
                                        <p:tgtEl>
                                          <p:spTgt spid="92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3" end="3"/>
                                            </p:txEl>
                                          </p:spTgt>
                                        </p:tgtEl>
                                        <p:attrNameLst>
                                          <p:attrName>style.visibility</p:attrName>
                                        </p:attrNameLst>
                                      </p:cBhvr>
                                      <p:to>
                                        <p:strVal val="visible"/>
                                      </p:to>
                                    </p:set>
                                    <p:animEffect transition="in" filter="fade">
                                      <p:cBhvr>
                                        <p:cTn id="22" dur="500"/>
                                        <p:tgtEl>
                                          <p:spTgt spid="92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Effect transition="in" filter="fade">
                                      <p:cBhvr>
                                        <p:cTn id="27" dur="500"/>
                                        <p:tgtEl>
                                          <p:spTgt spid="92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219">
                                            <p:txEl>
                                              <p:pRg st="5" end="5"/>
                                            </p:txEl>
                                          </p:spTgt>
                                        </p:tgtEl>
                                        <p:attrNameLst>
                                          <p:attrName>style.visibility</p:attrName>
                                        </p:attrNameLst>
                                      </p:cBhvr>
                                      <p:to>
                                        <p:strVal val="visible"/>
                                      </p:to>
                                    </p:set>
                                    <p:animEffect transition="in" filter="fade">
                                      <p:cBhvr>
                                        <p:cTn id="32" dur="500"/>
                                        <p:tgtEl>
                                          <p:spTgt spid="92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219">
                                            <p:txEl>
                                              <p:pRg st="6" end="6"/>
                                            </p:txEl>
                                          </p:spTgt>
                                        </p:tgtEl>
                                        <p:attrNameLst>
                                          <p:attrName>style.visibility</p:attrName>
                                        </p:attrNameLst>
                                      </p:cBhvr>
                                      <p:to>
                                        <p:strVal val="visible"/>
                                      </p:to>
                                    </p:set>
                                    <p:animEffect transition="in" filter="fade">
                                      <p:cBhvr>
                                        <p:cTn id="37" dur="500"/>
                                        <p:tgtEl>
                                          <p:spTgt spid="92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TC103090434[[fn=Wood Type]]</Template>
  <TotalTime>73</TotalTime>
  <Words>1494</Words>
  <Application>Microsoft Office PowerPoint</Application>
  <PresentationFormat>Widescreen</PresentationFormat>
  <Paragraphs>110</Paragraphs>
  <Slides>14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SimHei</vt:lpstr>
      <vt:lpstr>Arial</vt:lpstr>
      <vt:lpstr>Rockwell</vt:lpstr>
      <vt:lpstr>Rockwell Condensed</vt:lpstr>
      <vt:lpstr>Times</vt:lpstr>
      <vt:lpstr>Verdana</vt:lpstr>
      <vt:lpstr>Wingdings</vt:lpstr>
      <vt:lpstr>Wood Type</vt:lpstr>
      <vt:lpstr>The Great Depression</vt:lpstr>
      <vt:lpstr>Early Months of Hoover Administration </vt:lpstr>
      <vt:lpstr>Hoover’s Philosophy:</vt:lpstr>
      <vt:lpstr>The “Associative State”</vt:lpstr>
      <vt:lpstr>The Hoover DaM</vt:lpstr>
      <vt:lpstr>Hoover’s Response to the Great Depression</vt:lpstr>
      <vt:lpstr>The Smoot-Hawley Tariff Act</vt:lpstr>
      <vt:lpstr>The Nation Responds to Hoover</vt:lpstr>
      <vt:lpstr>The Bonus Marchers</vt:lpstr>
      <vt:lpstr>THE RISE OF HOOVERVILLES </vt:lpstr>
      <vt:lpstr>PowerPoint Presentation</vt:lpstr>
      <vt:lpstr>The Voters React</vt:lpstr>
      <vt:lpstr>Election of 1932</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Great Depression</dc:title>
  <dc:creator>anne gill</dc:creator>
  <cp:lastModifiedBy>DTarallo</cp:lastModifiedBy>
  <cp:revision>6</cp:revision>
  <dcterms:created xsi:type="dcterms:W3CDTF">2014-11-12T22:05:16Z</dcterms:created>
  <dcterms:modified xsi:type="dcterms:W3CDTF">2016-12-02T12:12:53Z</dcterms:modified>
</cp:coreProperties>
</file>