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02" y="47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0D4F09-A1DA-4EE0-B912-AB90765F3F02}" type="datetimeFigureOut">
              <a:rPr lang="en-US" smtClean="0"/>
              <a:t>11/25/2015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DBF473-5551-4794-9F90-11466D7F924D}" type="slidenum">
              <a:rPr lang="en-US" smtClean="0"/>
              <a:t>‹#›</a:t>
            </a:fld>
            <a:endParaRPr lang="en-US"/>
          </a:p>
        </p:txBody>
      </p:sp>
    </p:spTree>
    <p:extLst>
      <p:ext uri="{BB962C8B-B14F-4D97-AF65-F5344CB8AC3E}">
        <p14:creationId xmlns:p14="http://schemas.microsoft.com/office/powerpoint/2010/main" val="242048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5300223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297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5838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4276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5358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141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770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7480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011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5707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090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416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6751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3482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7760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652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8121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183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957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6685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834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3512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0124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gif"/></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gif"/></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gi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jpg"/></Relationships>
</file>

<file path=ppt/slides/_rels/slide2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78.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449675" y="89400"/>
            <a:ext cx="3496500" cy="1113900"/>
          </a:xfrm>
          <a:prstGeom prst="rect">
            <a:avLst/>
          </a:prstGeom>
          <a:solidFill>
            <a:srgbClr val="F4CCCC"/>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400" dirty="0">
                <a:latin typeface="Kranky"/>
                <a:ea typeface="Kranky"/>
                <a:cs typeface="Kranky"/>
                <a:sym typeface="Kranky"/>
              </a:rPr>
              <a:t>Psychology </a:t>
            </a:r>
            <a:r>
              <a:rPr lang="en" sz="2400" dirty="0" smtClean="0">
                <a:latin typeface="Kranky"/>
                <a:ea typeface="Kranky"/>
                <a:cs typeface="Kranky"/>
                <a:sym typeface="Kranky"/>
              </a:rPr>
              <a:t>-</a:t>
            </a:r>
            <a:endParaRPr lang="en" sz="2400" dirty="0">
              <a:latin typeface="Kranky"/>
              <a:ea typeface="Kranky"/>
              <a:cs typeface="Kranky"/>
              <a:sym typeface="Kranky"/>
            </a:endParaRPr>
          </a:p>
          <a:p>
            <a:pPr rtl="0">
              <a:spcBef>
                <a:spcPts val="0"/>
              </a:spcBef>
              <a:buNone/>
            </a:pPr>
            <a:r>
              <a:rPr lang="en" sz="1800" dirty="0">
                <a:solidFill>
                  <a:srgbClr val="980000"/>
                </a:solidFill>
                <a:latin typeface="Kranky"/>
                <a:ea typeface="Kranky"/>
                <a:cs typeface="Kranky"/>
                <a:sym typeface="Kranky"/>
              </a:rPr>
              <a:t>Unit 3 - Impact of Drugs (Consciousness)</a:t>
            </a:r>
          </a:p>
        </p:txBody>
      </p:sp>
      <p:pic>
        <p:nvPicPr>
          <p:cNvPr id="24" name="Shape 24"/>
          <p:cNvPicPr preferRelativeResize="0"/>
          <p:nvPr/>
        </p:nvPicPr>
        <p:blipFill rotWithShape="1">
          <a:blip r:embed="rId3">
            <a:alphaModFix/>
          </a:blip>
          <a:srcRect b="18890"/>
          <a:stretch/>
        </p:blipFill>
        <p:spPr>
          <a:xfrm>
            <a:off x="6020750" y="1437149"/>
            <a:ext cx="2354349" cy="3495824"/>
          </a:xfrm>
          <a:prstGeom prst="rect">
            <a:avLst/>
          </a:prstGeom>
          <a:noFill/>
          <a:ln w="19050" cap="flat" cmpd="sng">
            <a:solidFill>
              <a:srgbClr val="000000"/>
            </a:solidFill>
            <a:prstDash val="solid"/>
            <a:round/>
            <a:headEnd type="none" w="med" len="med"/>
            <a:tailEnd type="none" w="med" len="med"/>
          </a:ln>
        </p:spPr>
      </p:pic>
      <p:pic>
        <p:nvPicPr>
          <p:cNvPr id="25" name="Shape 25"/>
          <p:cNvPicPr preferRelativeResize="0"/>
          <p:nvPr/>
        </p:nvPicPr>
        <p:blipFill>
          <a:blip r:embed="rId4">
            <a:alphaModFix/>
          </a:blip>
          <a:stretch>
            <a:fillRect/>
          </a:stretch>
        </p:blipFill>
        <p:spPr>
          <a:xfrm>
            <a:off x="75625" y="89400"/>
            <a:ext cx="2593375" cy="1484424"/>
          </a:xfrm>
          <a:prstGeom prst="rect">
            <a:avLst/>
          </a:prstGeom>
          <a:noFill/>
          <a:ln w="19050" cap="flat" cmpd="sng">
            <a:solidFill>
              <a:srgbClr val="000000"/>
            </a:solidFill>
            <a:prstDash val="solid"/>
            <a:round/>
            <a:headEnd type="none" w="med" len="med"/>
            <a:tailEnd type="none" w="med" len="med"/>
          </a:ln>
        </p:spPr>
      </p:pic>
      <p:pic>
        <p:nvPicPr>
          <p:cNvPr id="26" name="Shape 26"/>
          <p:cNvPicPr preferRelativeResize="0"/>
          <p:nvPr/>
        </p:nvPicPr>
        <p:blipFill>
          <a:blip r:embed="rId5">
            <a:alphaModFix/>
          </a:blip>
          <a:stretch>
            <a:fillRect/>
          </a:stretch>
        </p:blipFill>
        <p:spPr>
          <a:xfrm>
            <a:off x="75625" y="1685261"/>
            <a:ext cx="2593375" cy="1484425"/>
          </a:xfrm>
          <a:prstGeom prst="rect">
            <a:avLst/>
          </a:prstGeom>
          <a:noFill/>
          <a:ln w="19050" cap="flat" cmpd="sng">
            <a:solidFill>
              <a:srgbClr val="000000"/>
            </a:solidFill>
            <a:prstDash val="solid"/>
            <a:round/>
            <a:headEnd type="none" w="med" len="med"/>
            <a:tailEnd type="none" w="med" len="med"/>
          </a:ln>
        </p:spPr>
      </p:pic>
      <p:pic>
        <p:nvPicPr>
          <p:cNvPr id="27" name="Shape 27"/>
          <p:cNvPicPr preferRelativeResize="0"/>
          <p:nvPr/>
        </p:nvPicPr>
        <p:blipFill>
          <a:blip r:embed="rId6">
            <a:alphaModFix/>
          </a:blip>
          <a:stretch>
            <a:fillRect/>
          </a:stretch>
        </p:blipFill>
        <p:spPr>
          <a:xfrm>
            <a:off x="75625" y="3281100"/>
            <a:ext cx="2593374" cy="1621674"/>
          </a:xfrm>
          <a:prstGeom prst="rect">
            <a:avLst/>
          </a:prstGeom>
          <a:noFill/>
          <a:ln w="19050" cap="flat" cmpd="sng">
            <a:solidFill>
              <a:srgbClr val="000000"/>
            </a:solidFill>
            <a:prstDash val="solid"/>
            <a:round/>
            <a:headEnd type="none" w="med" len="med"/>
            <a:tailEnd type="none" w="med" len="med"/>
          </a:ln>
        </p:spPr>
      </p:pic>
      <p:pic>
        <p:nvPicPr>
          <p:cNvPr id="28" name="Shape 28"/>
          <p:cNvPicPr preferRelativeResize="0"/>
          <p:nvPr/>
        </p:nvPicPr>
        <p:blipFill>
          <a:blip r:embed="rId7">
            <a:alphaModFix/>
          </a:blip>
          <a:stretch>
            <a:fillRect/>
          </a:stretch>
        </p:blipFill>
        <p:spPr>
          <a:xfrm>
            <a:off x="2836550" y="89400"/>
            <a:ext cx="2445575" cy="1484424"/>
          </a:xfrm>
          <a:prstGeom prst="rect">
            <a:avLst/>
          </a:prstGeom>
          <a:noFill/>
          <a:ln w="19050" cap="flat" cmpd="sng">
            <a:solidFill>
              <a:srgbClr val="000000"/>
            </a:solidFill>
            <a:prstDash val="solid"/>
            <a:round/>
            <a:headEnd type="none" w="med" len="med"/>
            <a:tailEnd type="none" w="med" len="med"/>
          </a:ln>
        </p:spPr>
      </p:pic>
      <p:pic>
        <p:nvPicPr>
          <p:cNvPr id="29" name="Shape 29"/>
          <p:cNvPicPr preferRelativeResize="0"/>
          <p:nvPr/>
        </p:nvPicPr>
        <p:blipFill>
          <a:blip r:embed="rId8">
            <a:alphaModFix/>
          </a:blip>
          <a:stretch>
            <a:fillRect/>
          </a:stretch>
        </p:blipFill>
        <p:spPr>
          <a:xfrm>
            <a:off x="2836548" y="3281100"/>
            <a:ext cx="2497950" cy="1621674"/>
          </a:xfrm>
          <a:prstGeom prst="rect">
            <a:avLst/>
          </a:prstGeom>
          <a:noFill/>
          <a:ln w="19050" cap="flat" cmpd="sng">
            <a:solidFill>
              <a:srgbClr val="000000"/>
            </a:solidFill>
            <a:prstDash val="solid"/>
            <a:round/>
            <a:headEnd type="none" w="med" len="med"/>
            <a:tailEnd type="none" w="med" len="med"/>
          </a:ln>
        </p:spPr>
      </p:pic>
      <p:pic>
        <p:nvPicPr>
          <p:cNvPr id="30" name="Shape 30"/>
          <p:cNvPicPr preferRelativeResize="0"/>
          <p:nvPr/>
        </p:nvPicPr>
        <p:blipFill>
          <a:blip r:embed="rId9">
            <a:alphaModFix/>
          </a:blip>
          <a:stretch>
            <a:fillRect/>
          </a:stretch>
        </p:blipFill>
        <p:spPr>
          <a:xfrm>
            <a:off x="2836550" y="1718287"/>
            <a:ext cx="2497950" cy="1418349"/>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0" y="8"/>
            <a:ext cx="9143999" cy="47818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830175" y="341400"/>
            <a:ext cx="5313899" cy="4802100"/>
          </a:xfrm>
          <a:prstGeom prst="rect">
            <a:avLst/>
          </a:prstGeom>
        </p:spPr>
        <p:txBody>
          <a:bodyPr lIns="91425" tIns="91425" rIns="91425" bIns="91425" anchor="t" anchorCtr="0">
            <a:noAutofit/>
          </a:bodyPr>
          <a:lstStyle/>
          <a:p>
            <a:pPr marL="0" lvl="0" indent="0" rtl="0">
              <a:spcBef>
                <a:spcPts val="0"/>
              </a:spcBef>
              <a:buNone/>
            </a:pPr>
            <a:r>
              <a:rPr lang="en" sz="1200" dirty="0">
                <a:solidFill>
                  <a:srgbClr val="000000"/>
                </a:solidFill>
                <a:latin typeface="Maiden Orange"/>
                <a:ea typeface="Maiden Orange"/>
                <a:cs typeface="Maiden Orange"/>
                <a:sym typeface="Maiden Orange"/>
              </a:rPr>
              <a:t>2. </a:t>
            </a:r>
            <a:r>
              <a:rPr lang="en" sz="1200" dirty="0">
                <a:solidFill>
                  <a:srgbClr val="FF0000"/>
                </a:solidFill>
                <a:latin typeface="Maiden Orange"/>
                <a:ea typeface="Maiden Orange"/>
                <a:cs typeface="Maiden Orange"/>
                <a:sym typeface="Maiden Orange"/>
              </a:rPr>
              <a:t>Caffeine &amp; </a:t>
            </a:r>
            <a:r>
              <a:rPr lang="en" sz="1200" u="sng" dirty="0">
                <a:solidFill>
                  <a:srgbClr val="FF0000"/>
                </a:solidFill>
                <a:latin typeface="Maiden Orange"/>
                <a:ea typeface="Maiden Orange"/>
                <a:cs typeface="Maiden Orange"/>
                <a:sym typeface="Maiden Orange"/>
              </a:rPr>
              <a:t>Nicotine</a:t>
            </a:r>
            <a:r>
              <a:rPr lang="en" sz="1200" dirty="0">
                <a:solidFill>
                  <a:srgbClr val="FF0000"/>
                </a:solidFill>
                <a:latin typeface="Maiden Orange"/>
                <a:ea typeface="Maiden Orange"/>
                <a:cs typeface="Maiden Orange"/>
                <a:sym typeface="Maiden Orange"/>
              </a:rPr>
              <a:t>: Caffeine &amp; nicotine </a:t>
            </a:r>
            <a:r>
              <a:rPr lang="en" sz="1200" u="sng" dirty="0">
                <a:solidFill>
                  <a:srgbClr val="FF0000"/>
                </a:solidFill>
                <a:latin typeface="Maiden Orange"/>
                <a:ea typeface="Maiden Orange"/>
                <a:cs typeface="Maiden Orange"/>
                <a:sym typeface="Maiden Orange"/>
              </a:rPr>
              <a:t>increase</a:t>
            </a:r>
            <a:r>
              <a:rPr lang="en" sz="1200" dirty="0">
                <a:solidFill>
                  <a:srgbClr val="FF0000"/>
                </a:solidFill>
                <a:latin typeface="Maiden Orange"/>
                <a:ea typeface="Maiden Orange"/>
                <a:cs typeface="Maiden Orange"/>
                <a:sym typeface="Maiden Orange"/>
              </a:rPr>
              <a:t> heart and breathing rates, &amp; other autonomic functions to provide </a:t>
            </a:r>
            <a:r>
              <a:rPr lang="en" sz="1200" u="sng" dirty="0">
                <a:solidFill>
                  <a:srgbClr val="FF0000"/>
                </a:solidFill>
                <a:latin typeface="Maiden Orange"/>
                <a:ea typeface="Maiden Orange"/>
                <a:cs typeface="Maiden Orange"/>
                <a:sym typeface="Maiden Orange"/>
              </a:rPr>
              <a:t>energy</a:t>
            </a:r>
            <a:r>
              <a:rPr lang="en" sz="1200" dirty="0">
                <a:solidFill>
                  <a:srgbClr val="FF0000"/>
                </a:solidFill>
                <a:latin typeface="Maiden Orange"/>
                <a:ea typeface="Maiden Orange"/>
                <a:cs typeface="Maiden Orange"/>
                <a:sym typeface="Maiden Orange"/>
              </a:rPr>
              <a:t>.</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457200" lvl="0" indent="-317500" rtl="0">
              <a:spcBef>
                <a:spcPts val="0"/>
              </a:spcBef>
              <a:buClr>
                <a:srgbClr val="000000"/>
              </a:buClr>
              <a:buSzPct val="100000"/>
              <a:buFont typeface="Maiden Orange"/>
              <a:buChar char="★"/>
            </a:pPr>
            <a:r>
              <a:rPr lang="en" sz="1200" dirty="0">
                <a:solidFill>
                  <a:srgbClr val="000000"/>
                </a:solidFill>
                <a:latin typeface="Maiden Orange"/>
                <a:ea typeface="Maiden Orange"/>
                <a:cs typeface="Maiden Orange"/>
                <a:sym typeface="Maiden Orange"/>
              </a:rPr>
              <a:t>Nicotine leads to a </a:t>
            </a:r>
            <a:r>
              <a:rPr lang="en" sz="1200" u="sng" dirty="0">
                <a:solidFill>
                  <a:srgbClr val="000000"/>
                </a:solidFill>
                <a:latin typeface="Maiden Orange"/>
                <a:ea typeface="Maiden Orange"/>
                <a:cs typeface="Maiden Orange"/>
                <a:sym typeface="Maiden Orange"/>
              </a:rPr>
              <a:t>burst</a:t>
            </a:r>
            <a:r>
              <a:rPr lang="en" sz="1200" dirty="0">
                <a:solidFill>
                  <a:srgbClr val="000000"/>
                </a:solidFill>
                <a:latin typeface="Maiden Orange"/>
                <a:ea typeface="Maiden Orange"/>
                <a:cs typeface="Maiden Orange"/>
                <a:sym typeface="Maiden Orange"/>
              </a:rPr>
              <a:t> of receptor activity. </a:t>
            </a:r>
          </a:p>
          <a:p>
            <a:pPr marL="457200" lvl="0" indent="-317500" rtl="0">
              <a:spcBef>
                <a:spcPts val="0"/>
              </a:spcBef>
              <a:buClr>
                <a:srgbClr val="000000"/>
              </a:buClr>
              <a:buSzPct val="100000"/>
              <a:buFont typeface="Maiden Orange"/>
              <a:buChar char="★"/>
            </a:pPr>
            <a:r>
              <a:rPr lang="en" sz="1200" dirty="0">
                <a:solidFill>
                  <a:srgbClr val="000000"/>
                </a:solidFill>
                <a:latin typeface="Maiden Orange"/>
                <a:ea typeface="Maiden Orange"/>
                <a:cs typeface="Maiden Orange"/>
                <a:sym typeface="Maiden Orange"/>
              </a:rPr>
              <a:t>leads to </a:t>
            </a:r>
            <a:r>
              <a:rPr lang="en" sz="1200" u="sng" dirty="0">
                <a:solidFill>
                  <a:srgbClr val="000000"/>
                </a:solidFill>
                <a:latin typeface="Maiden Orange"/>
                <a:ea typeface="Maiden Orange"/>
                <a:cs typeface="Maiden Orange"/>
                <a:sym typeface="Maiden Orange"/>
              </a:rPr>
              <a:t>increased</a:t>
            </a:r>
            <a:r>
              <a:rPr lang="en" sz="1200" dirty="0">
                <a:solidFill>
                  <a:srgbClr val="000000"/>
                </a:solidFill>
                <a:latin typeface="Maiden Orange"/>
                <a:ea typeface="Maiden Orange"/>
                <a:cs typeface="Maiden Orange"/>
                <a:sym typeface="Maiden Orange"/>
              </a:rPr>
              <a:t> release of acetylcholine from the neurons, calling your body and brain to action, </a:t>
            </a:r>
          </a:p>
          <a:p>
            <a:pPr marL="457200" lvl="0" indent="-317500" rtl="0">
              <a:spcBef>
                <a:spcPts val="0"/>
              </a:spcBef>
              <a:buClr>
                <a:srgbClr val="000000"/>
              </a:buClr>
              <a:buSzPct val="100000"/>
              <a:buFont typeface="Maiden Orange"/>
              <a:buChar char="★"/>
            </a:pPr>
            <a:r>
              <a:rPr lang="en" sz="1200" dirty="0">
                <a:solidFill>
                  <a:srgbClr val="000000"/>
                </a:solidFill>
                <a:latin typeface="Maiden Orange"/>
                <a:ea typeface="Maiden Orange"/>
                <a:cs typeface="Maiden Orange"/>
                <a:sym typeface="Maiden Orange"/>
              </a:rPr>
              <a:t>This is the </a:t>
            </a:r>
            <a:r>
              <a:rPr lang="en" sz="1200" u="sng" dirty="0">
                <a:solidFill>
                  <a:srgbClr val="000000"/>
                </a:solidFill>
                <a:latin typeface="Maiden Orange"/>
                <a:ea typeface="Maiden Orange"/>
                <a:cs typeface="Maiden Orange"/>
                <a:sym typeface="Maiden Orange"/>
              </a:rPr>
              <a:t>wake-up call</a:t>
            </a:r>
            <a:r>
              <a:rPr lang="en" sz="1200" dirty="0">
                <a:solidFill>
                  <a:srgbClr val="000000"/>
                </a:solidFill>
                <a:latin typeface="Maiden Orange"/>
                <a:ea typeface="Maiden Orange"/>
                <a:cs typeface="Maiden Orange"/>
                <a:sym typeface="Maiden Orange"/>
              </a:rPr>
              <a:t> that many smokers use to </a:t>
            </a:r>
            <a:r>
              <a:rPr lang="en" sz="1200" u="sng" dirty="0">
                <a:solidFill>
                  <a:srgbClr val="000000"/>
                </a:solidFill>
                <a:latin typeface="Maiden Orange"/>
                <a:ea typeface="Maiden Orange"/>
                <a:cs typeface="Maiden Orange"/>
                <a:sym typeface="Maiden Orange"/>
              </a:rPr>
              <a:t>re-energize</a:t>
            </a:r>
            <a:r>
              <a:rPr lang="en" sz="1200" dirty="0">
                <a:solidFill>
                  <a:srgbClr val="000000"/>
                </a:solidFill>
                <a:latin typeface="Maiden Orange"/>
                <a:ea typeface="Maiden Orange"/>
                <a:cs typeface="Maiden Orange"/>
                <a:sym typeface="Maiden Orange"/>
              </a:rPr>
              <a:t> themselves throughout the day. </a:t>
            </a:r>
          </a:p>
          <a:p>
            <a:pPr marL="457200" lvl="0" indent="-317500" rtl="0">
              <a:spcBef>
                <a:spcPts val="0"/>
              </a:spcBef>
              <a:buClr>
                <a:srgbClr val="000000"/>
              </a:buClr>
              <a:buSzPct val="100000"/>
              <a:buFont typeface="Maiden Orange"/>
              <a:buChar char="★"/>
            </a:pPr>
            <a:r>
              <a:rPr lang="en" sz="1200" dirty="0">
                <a:solidFill>
                  <a:srgbClr val="000000"/>
                </a:solidFill>
                <a:latin typeface="Maiden Orange"/>
                <a:ea typeface="Maiden Orange"/>
                <a:cs typeface="Maiden Orange"/>
                <a:sym typeface="Maiden Orange"/>
              </a:rPr>
              <a:t>Nicotine </a:t>
            </a:r>
            <a:r>
              <a:rPr lang="en" sz="1200" u="sng" dirty="0">
                <a:solidFill>
                  <a:srgbClr val="000000"/>
                </a:solidFill>
                <a:latin typeface="Maiden Orange"/>
                <a:ea typeface="Maiden Orange"/>
                <a:cs typeface="Maiden Orange"/>
                <a:sym typeface="Maiden Orange"/>
              </a:rPr>
              <a:t>improves your reaction time</a:t>
            </a:r>
            <a:r>
              <a:rPr lang="en" sz="1200" dirty="0">
                <a:solidFill>
                  <a:srgbClr val="000000"/>
                </a:solidFill>
                <a:latin typeface="Maiden Orange"/>
                <a:ea typeface="Maiden Orange"/>
                <a:cs typeface="Maiden Orange"/>
                <a:sym typeface="Maiden Orange"/>
              </a:rPr>
              <a:t> and your ability to </a:t>
            </a:r>
            <a:r>
              <a:rPr lang="en" sz="1200" u="sng" dirty="0">
                <a:solidFill>
                  <a:srgbClr val="000000"/>
                </a:solidFill>
                <a:latin typeface="Maiden Orange"/>
                <a:ea typeface="Maiden Orange"/>
                <a:cs typeface="Maiden Orange"/>
                <a:sym typeface="Maiden Orange"/>
              </a:rPr>
              <a:t>pay attention</a:t>
            </a:r>
            <a:r>
              <a:rPr lang="en" sz="1200" dirty="0">
                <a:solidFill>
                  <a:srgbClr val="000000"/>
                </a:solidFill>
                <a:latin typeface="Maiden Orange"/>
                <a:ea typeface="Maiden Orange"/>
                <a:cs typeface="Maiden Orange"/>
                <a:sym typeface="Maiden Orange"/>
              </a:rPr>
              <a:t>, making you feel like you can work better.</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0" lvl="0" indent="0" rtl="0">
              <a:spcBef>
                <a:spcPts val="0"/>
              </a:spcBef>
              <a:buNone/>
            </a:pPr>
            <a:r>
              <a:rPr lang="en" sz="1200" dirty="0">
                <a:solidFill>
                  <a:srgbClr val="FF0000"/>
                </a:solidFill>
                <a:latin typeface="Maiden Orange"/>
                <a:ea typeface="Maiden Orange"/>
                <a:cs typeface="Maiden Orange"/>
                <a:sym typeface="Maiden Orange"/>
              </a:rPr>
              <a:t>Nicotine also </a:t>
            </a:r>
            <a:r>
              <a:rPr lang="en" sz="1200" u="sng" dirty="0">
                <a:solidFill>
                  <a:srgbClr val="FF0000"/>
                </a:solidFill>
                <a:latin typeface="Maiden Orange"/>
                <a:ea typeface="Maiden Orange"/>
                <a:cs typeface="Maiden Orange"/>
                <a:sym typeface="Maiden Orange"/>
              </a:rPr>
              <a:t>increases the level of other neurotransmitters &amp; chemicals</a:t>
            </a:r>
            <a:r>
              <a:rPr lang="en" sz="1200" dirty="0">
                <a:solidFill>
                  <a:srgbClr val="FF0000"/>
                </a:solidFill>
                <a:latin typeface="Maiden Orange"/>
                <a:ea typeface="Maiden Orange"/>
                <a:cs typeface="Maiden Orange"/>
                <a:sym typeface="Maiden Orange"/>
              </a:rPr>
              <a:t> that modulate how your brain works. For example, </a:t>
            </a:r>
            <a:r>
              <a:rPr lang="en" sz="1200" u="sng" dirty="0">
                <a:solidFill>
                  <a:srgbClr val="FF0000"/>
                </a:solidFill>
                <a:latin typeface="Maiden Orange"/>
                <a:ea typeface="Maiden Orange"/>
                <a:cs typeface="Maiden Orange"/>
                <a:sym typeface="Maiden Orange"/>
              </a:rPr>
              <a:t>endorphins</a:t>
            </a:r>
            <a:r>
              <a:rPr lang="en" sz="1200" dirty="0">
                <a:solidFill>
                  <a:srgbClr val="FF0000"/>
                </a:solidFill>
                <a:latin typeface="Maiden Orange"/>
                <a:ea typeface="Maiden Orange"/>
                <a:cs typeface="Maiden Orange"/>
                <a:sym typeface="Maiden Orange"/>
              </a:rPr>
              <a:t> are produced.</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0" lvl="0" indent="0" rtl="0">
              <a:spcBef>
                <a:spcPts val="0"/>
              </a:spcBef>
              <a:buNone/>
            </a:pPr>
            <a:r>
              <a:rPr lang="en" sz="1200" dirty="0">
                <a:solidFill>
                  <a:srgbClr val="FF0000"/>
                </a:solidFill>
                <a:latin typeface="Maiden Orange"/>
                <a:ea typeface="Maiden Orange"/>
                <a:cs typeface="Maiden Orange"/>
                <a:sym typeface="Maiden Orange"/>
              </a:rPr>
              <a:t>Endorphins can lead to feelings of euphoria also. If you're familiar with the runner's high that kicks in during a rigorous race, you've experienced the </a:t>
            </a:r>
            <a:r>
              <a:rPr lang="en" sz="1200" b="1" i="1" dirty="0">
                <a:solidFill>
                  <a:srgbClr val="FF0000"/>
                </a:solidFill>
                <a:latin typeface="Maiden Orange"/>
                <a:ea typeface="Maiden Orange"/>
                <a:cs typeface="Maiden Orange"/>
                <a:sym typeface="Maiden Orange"/>
              </a:rPr>
              <a:t>"endorphin rush."</a:t>
            </a:r>
            <a:r>
              <a:rPr lang="en" sz="1200" dirty="0">
                <a:solidFill>
                  <a:srgbClr val="FF0000"/>
                </a:solidFill>
                <a:latin typeface="Maiden Orange"/>
                <a:ea typeface="Maiden Orange"/>
                <a:cs typeface="Maiden Orange"/>
                <a:sym typeface="Maiden Orange"/>
              </a:rPr>
              <a:t> </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0" lvl="0" indent="0" rtl="0">
              <a:spcBef>
                <a:spcPts val="0"/>
              </a:spcBef>
              <a:buNone/>
            </a:pPr>
            <a:r>
              <a:rPr lang="en" sz="1200" dirty="0">
                <a:solidFill>
                  <a:srgbClr val="FF0000"/>
                </a:solidFill>
                <a:latin typeface="Maiden Orange"/>
                <a:ea typeface="Maiden Orange"/>
                <a:cs typeface="Maiden Orange"/>
                <a:sym typeface="Maiden Orange"/>
              </a:rPr>
              <a:t>This outpouring of chemicals gives you a mental edge to finish the race while temporarily masking the nagging pains you might otherwise feel.</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0" lvl="0" indent="0" rtl="0">
              <a:spcBef>
                <a:spcPts val="0"/>
              </a:spcBef>
              <a:buNone/>
            </a:pPr>
            <a:endParaRPr sz="1200" dirty="0">
              <a:solidFill>
                <a:srgbClr val="FF0000"/>
              </a:solidFill>
              <a:latin typeface="Maiden Orange"/>
              <a:ea typeface="Maiden Orange"/>
              <a:cs typeface="Maiden Orange"/>
              <a:sym typeface="Maiden Orange"/>
            </a:endParaRPr>
          </a:p>
        </p:txBody>
      </p:sp>
      <p:pic>
        <p:nvPicPr>
          <p:cNvPr id="117" name="Shape 117"/>
          <p:cNvPicPr preferRelativeResize="0"/>
          <p:nvPr/>
        </p:nvPicPr>
        <p:blipFill>
          <a:blip r:embed="rId3">
            <a:alphaModFix/>
          </a:blip>
          <a:stretch>
            <a:fillRect/>
          </a:stretch>
        </p:blipFill>
        <p:spPr>
          <a:xfrm>
            <a:off x="0" y="-12"/>
            <a:ext cx="3676650" cy="2505075"/>
          </a:xfrm>
          <a:prstGeom prst="rect">
            <a:avLst/>
          </a:prstGeom>
          <a:noFill/>
          <a:ln>
            <a:noFill/>
          </a:ln>
        </p:spPr>
      </p:pic>
      <p:sp>
        <p:nvSpPr>
          <p:cNvPr id="118" name="Shape 118"/>
          <p:cNvSpPr txBox="1"/>
          <p:nvPr/>
        </p:nvSpPr>
        <p:spPr>
          <a:xfrm>
            <a:off x="64250" y="2209072"/>
            <a:ext cx="3640500" cy="1066755"/>
          </a:xfrm>
          <a:prstGeom prst="rect">
            <a:avLst/>
          </a:prstGeom>
          <a:solidFill>
            <a:srgbClr val="FFF2CC"/>
          </a:solidFill>
          <a:ln w="38100" cap="flat" cmpd="sng">
            <a:solidFill>
              <a:srgbClr val="98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dirty="0">
                <a:latin typeface="Ubuntu Condensed"/>
                <a:ea typeface="Ubuntu Condensed"/>
                <a:cs typeface="Ubuntu Condensed"/>
                <a:sym typeface="Ubuntu Condensed"/>
              </a:rPr>
              <a:t>A </a:t>
            </a:r>
            <a:r>
              <a:rPr lang="en" sz="1100" b="1" dirty="0">
                <a:latin typeface="Ubuntu Condensed"/>
                <a:ea typeface="Ubuntu Condensed"/>
                <a:cs typeface="Ubuntu Condensed"/>
                <a:sym typeface="Ubuntu Condensed"/>
              </a:rPr>
              <a:t>synapse</a:t>
            </a:r>
            <a:r>
              <a:rPr lang="en" sz="1100" dirty="0">
                <a:latin typeface="Ubuntu Condensed"/>
                <a:ea typeface="Ubuntu Condensed"/>
                <a:cs typeface="Ubuntu Condensed"/>
                <a:sym typeface="Ubuntu Condensed"/>
              </a:rPr>
              <a:t> is the site where two neurons communicate. The presynaptic neuron releases a </a:t>
            </a:r>
            <a:r>
              <a:rPr lang="en" sz="1100" b="1" dirty="0">
                <a:latin typeface="Ubuntu Condensed"/>
                <a:ea typeface="Ubuntu Condensed"/>
                <a:cs typeface="Ubuntu Condensed"/>
                <a:sym typeface="Ubuntu Condensed"/>
              </a:rPr>
              <a:t>neurotransmitter</a:t>
            </a:r>
            <a:r>
              <a:rPr lang="en" sz="1100" dirty="0">
                <a:latin typeface="Ubuntu Condensed"/>
                <a:ea typeface="Ubuntu Condensed"/>
                <a:cs typeface="Ubuntu Condensed"/>
                <a:sym typeface="Ubuntu Condensed"/>
              </a:rPr>
              <a:t>, which binds to receptors on the postsynaptic cell. This allows signals to be transmitted from neuron to neuron in the brain.</a:t>
            </a:r>
          </a:p>
        </p:txBody>
      </p:sp>
      <p:pic>
        <p:nvPicPr>
          <p:cNvPr id="119" name="Shape 119"/>
          <p:cNvPicPr preferRelativeResize="0"/>
          <p:nvPr/>
        </p:nvPicPr>
        <p:blipFill>
          <a:blip r:embed="rId4">
            <a:alphaModFix/>
          </a:blip>
          <a:stretch>
            <a:fillRect/>
          </a:stretch>
        </p:blipFill>
        <p:spPr>
          <a:xfrm>
            <a:off x="97325" y="3313550"/>
            <a:ext cx="3482000" cy="1407874"/>
          </a:xfrm>
          <a:prstGeom prst="rect">
            <a:avLst/>
          </a:prstGeom>
          <a:noFill/>
          <a:ln>
            <a:noFill/>
          </a:ln>
        </p:spPr>
      </p:pic>
      <p:sp>
        <p:nvSpPr>
          <p:cNvPr id="120" name="Shape 120"/>
          <p:cNvSpPr txBox="1">
            <a:spLocks noGrp="1"/>
          </p:cNvSpPr>
          <p:nvPr>
            <p:ph type="ctrTitle"/>
          </p:nvPr>
        </p:nvSpPr>
        <p:spPr>
          <a:xfrm>
            <a:off x="2795750" y="0"/>
            <a:ext cx="6348300" cy="341399"/>
          </a:xfrm>
          <a:prstGeom prst="rect">
            <a:avLst/>
          </a:prstGeom>
        </p:spPr>
        <p:txBody>
          <a:bodyPr lIns="91425" tIns="91425" rIns="91425" bIns="91425" anchor="t" anchorCtr="0">
            <a:noAutofit/>
          </a:bodyPr>
          <a:lstStyle/>
          <a:p>
            <a:pPr lvl="0" rtl="0">
              <a:spcBef>
                <a:spcPts val="0"/>
              </a:spcBef>
              <a:buNone/>
            </a:pPr>
            <a:r>
              <a:rPr lang="en" sz="1500" dirty="0">
                <a:solidFill>
                  <a:srgbClr val="FF0000"/>
                </a:solidFill>
                <a:latin typeface="Kranky"/>
                <a:ea typeface="Kranky"/>
                <a:cs typeface="Kranky"/>
                <a:sym typeface="Kranky"/>
              </a:rPr>
              <a:t>Stimulants: </a:t>
            </a:r>
            <a:r>
              <a:rPr lang="en" sz="1500" b="0" dirty="0">
                <a:latin typeface="Maiden Orange"/>
                <a:ea typeface="Maiden Orange"/>
                <a:cs typeface="Maiden Orange"/>
                <a:sym typeface="Maiden Orange"/>
              </a:rPr>
              <a:t>Drugs that </a:t>
            </a:r>
            <a:r>
              <a:rPr lang="en" sz="1500" b="0" u="sng" dirty="0">
                <a:latin typeface="Maiden Orange"/>
                <a:ea typeface="Maiden Orange"/>
                <a:cs typeface="Maiden Orange"/>
                <a:sym typeface="Maiden Orange"/>
              </a:rPr>
              <a:t>excite</a:t>
            </a:r>
            <a:r>
              <a:rPr lang="en" sz="1500" b="0" dirty="0">
                <a:latin typeface="Maiden Orange"/>
                <a:ea typeface="Maiden Orange"/>
                <a:cs typeface="Maiden Orange"/>
                <a:sym typeface="Maiden Orange"/>
              </a:rPr>
              <a:t> neural activity &amp; </a:t>
            </a:r>
            <a:r>
              <a:rPr lang="en" sz="1500" b="0" u="sng" dirty="0">
                <a:latin typeface="Maiden Orange"/>
                <a:ea typeface="Maiden Orange"/>
                <a:cs typeface="Maiden Orange"/>
                <a:sym typeface="Maiden Orange"/>
              </a:rPr>
              <a:t>speed-up</a:t>
            </a:r>
            <a:r>
              <a:rPr lang="en" sz="1500" b="0" dirty="0">
                <a:latin typeface="Maiden Orange"/>
                <a:ea typeface="Maiden Orange"/>
                <a:cs typeface="Maiden Orange"/>
                <a:sym typeface="Maiden Orange"/>
              </a:rPr>
              <a:t> body functions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10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10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1000"/>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1000"/>
                                        <p:tgtEl>
                                          <p:spTgt spid="1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xEl>
                                              <p:pRg st="5" end="5"/>
                                            </p:txEl>
                                          </p:spTgt>
                                        </p:tgtEl>
                                        <p:attrNameLst>
                                          <p:attrName>style.visibility</p:attrName>
                                        </p:attrNameLst>
                                      </p:cBhvr>
                                      <p:to>
                                        <p:strVal val="visible"/>
                                      </p:to>
                                    </p:set>
                                    <p:animEffect transition="in" filter="fade">
                                      <p:cBhvr>
                                        <p:cTn id="32" dur="1000"/>
                                        <p:tgtEl>
                                          <p:spTgt spid="1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xEl>
                                              <p:pRg st="6" end="6"/>
                                            </p:txEl>
                                          </p:spTgt>
                                        </p:tgtEl>
                                        <p:attrNameLst>
                                          <p:attrName>style.visibility</p:attrName>
                                        </p:attrNameLst>
                                      </p:cBhvr>
                                      <p:to>
                                        <p:strVal val="visible"/>
                                      </p:to>
                                    </p:set>
                                    <p:animEffect transition="in" filter="fade">
                                      <p:cBhvr>
                                        <p:cTn id="37" dur="1000"/>
                                        <p:tgtEl>
                                          <p:spTgt spid="1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6">
                                            <p:txEl>
                                              <p:pRg st="7" end="7"/>
                                            </p:txEl>
                                          </p:spTgt>
                                        </p:tgtEl>
                                        <p:attrNameLst>
                                          <p:attrName>style.visibility</p:attrName>
                                        </p:attrNameLst>
                                      </p:cBhvr>
                                      <p:to>
                                        <p:strVal val="visible"/>
                                      </p:to>
                                    </p:set>
                                    <p:animEffect transition="in" filter="fade">
                                      <p:cBhvr>
                                        <p:cTn id="42" dur="1000"/>
                                        <p:tgtEl>
                                          <p:spTgt spid="1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xEl>
                                              <p:pRg st="8" end="8"/>
                                            </p:txEl>
                                          </p:spTgt>
                                        </p:tgtEl>
                                        <p:attrNameLst>
                                          <p:attrName>style.visibility</p:attrName>
                                        </p:attrNameLst>
                                      </p:cBhvr>
                                      <p:to>
                                        <p:strVal val="visible"/>
                                      </p:to>
                                    </p:set>
                                    <p:animEffect transition="in" filter="fade">
                                      <p:cBhvr>
                                        <p:cTn id="47" dur="1000"/>
                                        <p:tgtEl>
                                          <p:spTgt spid="1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6">
                                            <p:txEl>
                                              <p:pRg st="9" end="9"/>
                                            </p:txEl>
                                          </p:spTgt>
                                        </p:tgtEl>
                                        <p:attrNameLst>
                                          <p:attrName>style.visibility</p:attrName>
                                        </p:attrNameLst>
                                      </p:cBhvr>
                                      <p:to>
                                        <p:strVal val="visible"/>
                                      </p:to>
                                    </p:set>
                                    <p:animEffect transition="in" filter="fade">
                                      <p:cBhvr>
                                        <p:cTn id="52" dur="1000"/>
                                        <p:tgtEl>
                                          <p:spTgt spid="1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6">
                                            <p:txEl>
                                              <p:pRg st="10" end="10"/>
                                            </p:txEl>
                                          </p:spTgt>
                                        </p:tgtEl>
                                        <p:attrNameLst>
                                          <p:attrName>style.visibility</p:attrName>
                                        </p:attrNameLst>
                                      </p:cBhvr>
                                      <p:to>
                                        <p:strVal val="visible"/>
                                      </p:to>
                                    </p:set>
                                    <p:animEffect transition="in" filter="fade">
                                      <p:cBhvr>
                                        <p:cTn id="57" dur="1000"/>
                                        <p:tgtEl>
                                          <p:spTgt spid="1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6">
                                            <p:txEl>
                                              <p:pRg st="11" end="11"/>
                                            </p:txEl>
                                          </p:spTgt>
                                        </p:tgtEl>
                                        <p:attrNameLst>
                                          <p:attrName>style.visibility</p:attrName>
                                        </p:attrNameLst>
                                      </p:cBhvr>
                                      <p:to>
                                        <p:strVal val="visible"/>
                                      </p:to>
                                    </p:set>
                                    <p:animEffect transition="in" filter="fade">
                                      <p:cBhvr>
                                        <p:cTn id="62" dur="1000"/>
                                        <p:tgtEl>
                                          <p:spTgt spid="1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6">
                                            <p:txEl>
                                              <p:pRg st="12" end="12"/>
                                            </p:txEl>
                                          </p:spTgt>
                                        </p:tgtEl>
                                        <p:attrNameLst>
                                          <p:attrName>style.visibility</p:attrName>
                                        </p:attrNameLst>
                                      </p:cBhvr>
                                      <p:to>
                                        <p:strVal val="visible"/>
                                      </p:to>
                                    </p:set>
                                    <p:animEffect transition="in" filter="fade">
                                      <p:cBhvr>
                                        <p:cTn id="67" dur="1000"/>
                                        <p:tgtEl>
                                          <p:spTgt spid="11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6">
                                            <p:txEl>
                                              <p:pRg st="13" end="13"/>
                                            </p:txEl>
                                          </p:spTgt>
                                        </p:tgtEl>
                                        <p:attrNameLst>
                                          <p:attrName>style.visibility</p:attrName>
                                        </p:attrNameLst>
                                      </p:cBhvr>
                                      <p:to>
                                        <p:strVal val="visible"/>
                                      </p:to>
                                    </p:set>
                                    <p:animEffect transition="in" filter="fade">
                                      <p:cBhvr>
                                        <p:cTn id="72" dur="1000"/>
                                        <p:tgtEl>
                                          <p:spTgt spid="1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3830175" y="783528"/>
            <a:ext cx="5313899" cy="3034199"/>
          </a:xfrm>
          <a:prstGeom prst="rect">
            <a:avLst/>
          </a:prstGeom>
        </p:spPr>
        <p:txBody>
          <a:bodyPr lIns="91425" tIns="91425" rIns="91425" bIns="91425" anchor="t" anchorCtr="0">
            <a:noAutofit/>
          </a:bodyPr>
          <a:lstStyle/>
          <a:p>
            <a:pPr marL="0" lvl="0" indent="0" rtl="0">
              <a:spcBef>
                <a:spcPts val="0"/>
              </a:spcBef>
              <a:buNone/>
            </a:pPr>
            <a:r>
              <a:rPr lang="en" sz="1300" dirty="0">
                <a:solidFill>
                  <a:srgbClr val="000000"/>
                </a:solidFill>
                <a:latin typeface="Maiden Orange"/>
                <a:ea typeface="Maiden Orange"/>
                <a:cs typeface="Maiden Orange"/>
                <a:sym typeface="Maiden Orange"/>
              </a:rPr>
              <a:t>2. </a:t>
            </a:r>
            <a:r>
              <a:rPr lang="en" sz="1300" u="sng" dirty="0">
                <a:solidFill>
                  <a:srgbClr val="FF0000"/>
                </a:solidFill>
                <a:latin typeface="Maiden Orange"/>
                <a:ea typeface="Maiden Orange"/>
                <a:cs typeface="Maiden Orange"/>
                <a:sym typeface="Maiden Orange"/>
              </a:rPr>
              <a:t>Nicotine</a:t>
            </a:r>
            <a:r>
              <a:rPr lang="en" sz="1300" dirty="0">
                <a:solidFill>
                  <a:srgbClr val="FF0000"/>
                </a:solidFill>
                <a:latin typeface="Maiden Orange"/>
                <a:ea typeface="Maiden Orange"/>
                <a:cs typeface="Maiden Orange"/>
                <a:sym typeface="Maiden Orange"/>
              </a:rPr>
              <a:t>: Why do people smoke?</a:t>
            </a:r>
          </a:p>
          <a:p>
            <a:pPr marL="457200" lvl="0" indent="-342900" rtl="0">
              <a:spcBef>
                <a:spcPts val="0"/>
              </a:spcBef>
              <a:buSzPct val="100000"/>
              <a:buFont typeface="Maiden Orange"/>
              <a:buAutoNum type="arabicPeriod"/>
            </a:pPr>
            <a:r>
              <a:rPr lang="en" sz="1300" dirty="0">
                <a:solidFill>
                  <a:srgbClr val="FF0000"/>
                </a:solidFill>
                <a:latin typeface="Maiden Orange"/>
                <a:ea typeface="Maiden Orange"/>
                <a:cs typeface="Maiden Orange"/>
                <a:sym typeface="Maiden Orange"/>
              </a:rPr>
              <a:t>Socially rewarding</a:t>
            </a:r>
          </a:p>
          <a:p>
            <a:pPr marL="457200" lvl="0" indent="-342900" rtl="0">
              <a:spcBef>
                <a:spcPts val="0"/>
              </a:spcBef>
              <a:buSzPct val="100000"/>
              <a:buFont typeface="Maiden Orange"/>
              <a:buAutoNum type="arabicPeriod"/>
            </a:pPr>
            <a:r>
              <a:rPr lang="en" sz="1300" dirty="0">
                <a:solidFill>
                  <a:srgbClr val="FF0000"/>
                </a:solidFill>
                <a:latin typeface="Maiden Orange"/>
                <a:ea typeface="Maiden Orange"/>
                <a:cs typeface="Maiden Orange"/>
                <a:sym typeface="Maiden Orange"/>
              </a:rPr>
              <a:t>A result of genetic factors</a:t>
            </a:r>
          </a:p>
          <a:p>
            <a:pPr marL="457200" lvl="0" indent="-342900" rtl="0">
              <a:spcBef>
                <a:spcPts val="0"/>
              </a:spcBef>
              <a:buSzPct val="100000"/>
              <a:buFont typeface="Maiden Orange"/>
              <a:buAutoNum type="arabicPeriod"/>
            </a:pPr>
            <a:r>
              <a:rPr lang="en" sz="1300" dirty="0">
                <a:solidFill>
                  <a:srgbClr val="FF0000"/>
                </a:solidFill>
                <a:latin typeface="Maiden Orange"/>
                <a:ea typeface="Maiden Orange"/>
                <a:cs typeface="Maiden Orange"/>
                <a:sym typeface="Maiden Orange"/>
              </a:rPr>
              <a:t>Nicotine takes away unpleasant cravings (negative reinforcement) by triggering epinephrine, norepinephrine, dopamine, &amp; endorphins.</a:t>
            </a:r>
          </a:p>
          <a:p>
            <a:pPr marL="457200" lvl="0" indent="-342900" rtl="0">
              <a:spcBef>
                <a:spcPts val="0"/>
              </a:spcBef>
              <a:buSzPct val="100000"/>
              <a:buFont typeface="Maiden Orange"/>
              <a:buAutoNum type="arabicPeriod"/>
            </a:pPr>
            <a:r>
              <a:rPr lang="en" sz="1300" dirty="0">
                <a:solidFill>
                  <a:srgbClr val="FF0000"/>
                </a:solidFill>
                <a:latin typeface="Maiden Orange"/>
                <a:ea typeface="Maiden Orange"/>
                <a:cs typeface="Maiden Orange"/>
                <a:sym typeface="Maiden Orange"/>
              </a:rPr>
              <a:t>Nicotine itself is rewarding (positive reinforcement).</a:t>
            </a:r>
          </a:p>
          <a:p>
            <a:pPr marL="0" lvl="0" indent="0" rtl="0">
              <a:spcBef>
                <a:spcPts val="0"/>
              </a:spcBef>
              <a:buNone/>
            </a:pPr>
            <a:endParaRPr sz="1300" dirty="0">
              <a:solidFill>
                <a:srgbClr val="FF0000"/>
              </a:solidFill>
              <a:latin typeface="Maiden Orange"/>
              <a:ea typeface="Maiden Orange"/>
              <a:cs typeface="Maiden Orange"/>
              <a:sym typeface="Maiden Orange"/>
            </a:endParaRPr>
          </a:p>
          <a:p>
            <a:pPr marL="0" lvl="0" indent="0" rtl="0">
              <a:spcBef>
                <a:spcPts val="0"/>
              </a:spcBef>
              <a:buNone/>
            </a:pPr>
            <a:r>
              <a:rPr lang="en" sz="1300" dirty="0">
                <a:solidFill>
                  <a:srgbClr val="FF0000"/>
                </a:solidFill>
                <a:latin typeface="Maiden Orange"/>
                <a:ea typeface="Maiden Orange"/>
                <a:cs typeface="Maiden Orange"/>
                <a:sym typeface="Maiden Orange"/>
              </a:rPr>
              <a:t>Nicotine kills nearly 5 million people worldwide each year (out of 1.3 billion smokers)</a:t>
            </a:r>
          </a:p>
          <a:p>
            <a:pPr marL="0" lvl="0" indent="0" rtl="0">
              <a:spcBef>
                <a:spcPts val="0"/>
              </a:spcBef>
              <a:buNone/>
            </a:pPr>
            <a:r>
              <a:rPr lang="en" sz="1300" dirty="0">
                <a:solidFill>
                  <a:srgbClr val="FF0000"/>
                </a:solidFill>
                <a:latin typeface="Maiden Orange"/>
                <a:ea typeface="Maiden Orange"/>
                <a:cs typeface="Maiden Orange"/>
                <a:sym typeface="Maiden Orange"/>
              </a:rPr>
              <a:t>Smoking delivers its hit of nicotine within 7 seconds.</a:t>
            </a:r>
          </a:p>
        </p:txBody>
      </p:sp>
      <p:sp>
        <p:nvSpPr>
          <p:cNvPr id="126" name="Shape 126"/>
          <p:cNvSpPr txBox="1">
            <a:spLocks noGrp="1"/>
          </p:cNvSpPr>
          <p:nvPr>
            <p:ph type="ctrTitle"/>
          </p:nvPr>
        </p:nvSpPr>
        <p:spPr>
          <a:xfrm>
            <a:off x="3830100" y="0"/>
            <a:ext cx="5313899" cy="341399"/>
          </a:xfrm>
          <a:prstGeom prst="rect">
            <a:avLst/>
          </a:prstGeom>
        </p:spPr>
        <p:txBody>
          <a:bodyPr lIns="91425" tIns="91425" rIns="91425" bIns="91425" anchor="t" anchorCtr="0">
            <a:noAutofit/>
          </a:bodyPr>
          <a:lstStyle/>
          <a:p>
            <a:pPr lvl="0" rtl="0">
              <a:spcBef>
                <a:spcPts val="0"/>
              </a:spcBef>
              <a:buNone/>
            </a:pPr>
            <a:r>
              <a:rPr lang="en" sz="1500" dirty="0">
                <a:solidFill>
                  <a:srgbClr val="FF0000"/>
                </a:solidFill>
                <a:latin typeface="Kranky"/>
                <a:ea typeface="Kranky"/>
                <a:cs typeface="Kranky"/>
                <a:sym typeface="Kranky"/>
              </a:rPr>
              <a:t>Stimulants: </a:t>
            </a:r>
            <a:r>
              <a:rPr lang="en" sz="1500" b="0" dirty="0">
                <a:latin typeface="Maiden Orange"/>
                <a:ea typeface="Maiden Orange"/>
                <a:cs typeface="Maiden Orange"/>
                <a:sym typeface="Maiden Orange"/>
              </a:rPr>
              <a:t>Drugs that </a:t>
            </a:r>
            <a:r>
              <a:rPr lang="en" sz="1500" b="0" u="sng" dirty="0">
                <a:latin typeface="Maiden Orange"/>
                <a:ea typeface="Maiden Orange"/>
                <a:cs typeface="Maiden Orange"/>
                <a:sym typeface="Maiden Orange"/>
              </a:rPr>
              <a:t>excite</a:t>
            </a:r>
            <a:r>
              <a:rPr lang="en" sz="1500" b="0" dirty="0">
                <a:latin typeface="Maiden Orange"/>
                <a:ea typeface="Maiden Orange"/>
                <a:cs typeface="Maiden Orange"/>
                <a:sym typeface="Maiden Orange"/>
              </a:rPr>
              <a:t> neural activity &amp; </a:t>
            </a:r>
            <a:r>
              <a:rPr lang="en" sz="1500" b="0" u="sng" dirty="0">
                <a:latin typeface="Maiden Orange"/>
                <a:ea typeface="Maiden Orange"/>
                <a:cs typeface="Maiden Orange"/>
                <a:sym typeface="Maiden Orange"/>
              </a:rPr>
              <a:t>speed-up</a:t>
            </a:r>
            <a:r>
              <a:rPr lang="en" sz="1500" b="0" dirty="0">
                <a:latin typeface="Maiden Orange"/>
                <a:ea typeface="Maiden Orange"/>
                <a:cs typeface="Maiden Orange"/>
                <a:sym typeface="Maiden Orange"/>
              </a:rPr>
              <a:t> body </a:t>
            </a:r>
            <a:r>
              <a:rPr lang="en" sz="1500" b="0" dirty="0" smtClean="0">
                <a:latin typeface="Maiden Orange"/>
                <a:ea typeface="Maiden Orange"/>
                <a:cs typeface="Maiden Orange"/>
                <a:sym typeface="Maiden Orange"/>
              </a:rPr>
              <a:t>functions</a:t>
            </a:r>
            <a:br>
              <a:rPr lang="en" sz="1500" b="0" dirty="0" smtClean="0">
                <a:latin typeface="Maiden Orange"/>
                <a:ea typeface="Maiden Orange"/>
                <a:cs typeface="Maiden Orange"/>
                <a:sym typeface="Maiden Orange"/>
              </a:rPr>
            </a:br>
            <a:endParaRPr lang="en" sz="1500" b="0" dirty="0">
              <a:latin typeface="Maiden Orange"/>
              <a:ea typeface="Maiden Orange"/>
              <a:cs typeface="Maiden Orange"/>
              <a:sym typeface="Maiden Orange"/>
            </a:endParaRPr>
          </a:p>
        </p:txBody>
      </p:sp>
      <p:pic>
        <p:nvPicPr>
          <p:cNvPr id="127" name="Shape 127"/>
          <p:cNvPicPr preferRelativeResize="0"/>
          <p:nvPr/>
        </p:nvPicPr>
        <p:blipFill>
          <a:blip r:embed="rId3">
            <a:alphaModFix/>
          </a:blip>
          <a:stretch>
            <a:fillRect/>
          </a:stretch>
        </p:blipFill>
        <p:spPr>
          <a:xfrm>
            <a:off x="98575" y="129325"/>
            <a:ext cx="1870350" cy="2776474"/>
          </a:xfrm>
          <a:prstGeom prst="rect">
            <a:avLst/>
          </a:prstGeom>
          <a:noFill/>
          <a:ln>
            <a:noFill/>
          </a:ln>
        </p:spPr>
      </p:pic>
      <p:pic>
        <p:nvPicPr>
          <p:cNvPr id="128" name="Shape 128"/>
          <p:cNvPicPr preferRelativeResize="0"/>
          <p:nvPr/>
        </p:nvPicPr>
        <p:blipFill>
          <a:blip r:embed="rId4">
            <a:alphaModFix/>
          </a:blip>
          <a:stretch>
            <a:fillRect/>
          </a:stretch>
        </p:blipFill>
        <p:spPr>
          <a:xfrm>
            <a:off x="0" y="2905800"/>
            <a:ext cx="3830175" cy="2237699"/>
          </a:xfrm>
          <a:prstGeom prst="rect">
            <a:avLst/>
          </a:prstGeom>
          <a:noFill/>
          <a:ln>
            <a:noFill/>
          </a:ln>
        </p:spPr>
      </p:pic>
      <p:pic>
        <p:nvPicPr>
          <p:cNvPr id="129" name="Shape 129"/>
          <p:cNvPicPr preferRelativeResize="0"/>
          <p:nvPr/>
        </p:nvPicPr>
        <p:blipFill>
          <a:blip r:embed="rId5">
            <a:alphaModFix/>
          </a:blip>
          <a:stretch>
            <a:fillRect/>
          </a:stretch>
        </p:blipFill>
        <p:spPr>
          <a:xfrm>
            <a:off x="4572037" y="3303950"/>
            <a:ext cx="3830175" cy="1839550"/>
          </a:xfrm>
          <a:prstGeom prst="rect">
            <a:avLst/>
          </a:prstGeom>
          <a:noFill/>
          <a:ln>
            <a:noFill/>
          </a:ln>
        </p:spPr>
      </p:pic>
      <p:pic>
        <p:nvPicPr>
          <p:cNvPr id="130" name="Shape 130"/>
          <p:cNvPicPr preferRelativeResize="0"/>
          <p:nvPr/>
        </p:nvPicPr>
        <p:blipFill>
          <a:blip r:embed="rId6">
            <a:alphaModFix/>
          </a:blip>
          <a:stretch>
            <a:fillRect/>
          </a:stretch>
        </p:blipFill>
        <p:spPr>
          <a:xfrm>
            <a:off x="2078163" y="398712"/>
            <a:ext cx="1642775" cy="22377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0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10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10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fade">
                                      <p:cBhvr>
                                        <p:cTn id="32" dur="1000"/>
                                        <p:tgtEl>
                                          <p:spTgt spid="1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xEl>
                                              <p:pRg st="6" end="6"/>
                                            </p:txEl>
                                          </p:spTgt>
                                        </p:tgtEl>
                                        <p:attrNameLst>
                                          <p:attrName>style.visibility</p:attrName>
                                        </p:attrNameLst>
                                      </p:cBhvr>
                                      <p:to>
                                        <p:strVal val="visible"/>
                                      </p:to>
                                    </p:set>
                                    <p:animEffect transition="in" filter="fade">
                                      <p:cBhvr>
                                        <p:cTn id="37" dur="1000"/>
                                        <p:tgtEl>
                                          <p:spTgt spid="1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xEl>
                                              <p:pRg st="7" end="7"/>
                                            </p:txEl>
                                          </p:spTgt>
                                        </p:tgtEl>
                                        <p:attrNameLst>
                                          <p:attrName>style.visibility</p:attrName>
                                        </p:attrNameLst>
                                      </p:cBhvr>
                                      <p:to>
                                        <p:strVal val="visible"/>
                                      </p:to>
                                    </p:set>
                                    <p:animEffect transition="in" filter="fade">
                                      <p:cBhvr>
                                        <p:cTn id="42" dur="1000"/>
                                        <p:tgtEl>
                                          <p:spTgt spid="1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598400" y="341400"/>
            <a:ext cx="4545600" cy="4802100"/>
          </a:xfrm>
          <a:prstGeom prst="rect">
            <a:avLst/>
          </a:prstGeom>
        </p:spPr>
        <p:txBody>
          <a:bodyPr lIns="91425" tIns="91425" rIns="91425" bIns="91425" anchor="t" anchorCtr="0">
            <a:noAutofit/>
          </a:bodyPr>
          <a:lstStyle/>
          <a:p>
            <a:pPr marL="0" lvl="0" indent="0" rtl="0">
              <a:spcBef>
                <a:spcPts val="0"/>
              </a:spcBef>
              <a:buNone/>
            </a:pPr>
            <a:r>
              <a:rPr lang="en" sz="1500" dirty="0">
                <a:solidFill>
                  <a:srgbClr val="000000"/>
                </a:solidFill>
                <a:latin typeface="Maiden Orange"/>
                <a:ea typeface="Maiden Orange"/>
                <a:cs typeface="Maiden Orange"/>
                <a:sym typeface="Maiden Orange"/>
              </a:rPr>
              <a:t>3. </a:t>
            </a:r>
            <a:r>
              <a:rPr lang="en" sz="1500" u="sng" dirty="0">
                <a:solidFill>
                  <a:srgbClr val="980000"/>
                </a:solidFill>
                <a:latin typeface="Maiden Orange"/>
                <a:ea typeface="Maiden Orange"/>
                <a:cs typeface="Maiden Orange"/>
                <a:sym typeface="Maiden Orange"/>
              </a:rPr>
              <a:t>Cocaine</a:t>
            </a:r>
            <a:r>
              <a:rPr lang="en" sz="1500" dirty="0">
                <a:solidFill>
                  <a:srgbClr val="980000"/>
                </a:solidFill>
                <a:latin typeface="Maiden Orange"/>
                <a:ea typeface="Maiden Orange"/>
                <a:cs typeface="Maiden Orange"/>
                <a:sym typeface="Maiden Orange"/>
              </a:rPr>
              <a:t>: Illegal stimulant derived from coca tree. </a:t>
            </a:r>
          </a:p>
          <a:p>
            <a:pPr marL="0" lvl="0" indent="0" rtl="0">
              <a:spcBef>
                <a:spcPts val="0"/>
              </a:spcBef>
              <a:buNone/>
            </a:pPr>
            <a:r>
              <a:rPr lang="en" sz="1500" dirty="0">
                <a:solidFill>
                  <a:srgbClr val="980000"/>
                </a:solidFill>
                <a:latin typeface="Maiden Orange"/>
                <a:ea typeface="Maiden Orange"/>
                <a:cs typeface="Maiden Orange"/>
                <a:sym typeface="Maiden Orange"/>
              </a:rPr>
              <a:t>Derivatives (novocaine) are used today as anesthetics. </a:t>
            </a:r>
          </a:p>
          <a:p>
            <a:pPr marL="0" lvl="0" indent="0" rtl="0">
              <a:spcBef>
                <a:spcPts val="0"/>
              </a:spcBef>
              <a:buNone/>
            </a:pPr>
            <a:endParaRPr sz="1500" dirty="0">
              <a:solidFill>
                <a:srgbClr val="980000"/>
              </a:solidFill>
              <a:latin typeface="Maiden Orange"/>
              <a:ea typeface="Maiden Orange"/>
              <a:cs typeface="Maiden Orange"/>
              <a:sym typeface="Maiden Orange"/>
            </a:endParaRPr>
          </a:p>
          <a:p>
            <a:pPr marL="0" lvl="0" indent="0" rtl="0">
              <a:spcBef>
                <a:spcPts val="0"/>
              </a:spcBef>
              <a:buNone/>
            </a:pPr>
            <a:r>
              <a:rPr lang="en" sz="1500" dirty="0">
                <a:solidFill>
                  <a:srgbClr val="980000"/>
                </a:solidFill>
                <a:latin typeface="Maiden Orange"/>
                <a:ea typeface="Maiden Orange"/>
                <a:cs typeface="Maiden Orange"/>
                <a:sym typeface="Maiden Orange"/>
              </a:rPr>
              <a:t>Originally part of Coca-Cola’s formula in 1888, was replaced in 1903 by caffeine. Yet coca leaves, with cocaine extracted for medical purposes, are still used today as flavoring in some cola drinks.</a:t>
            </a:r>
          </a:p>
          <a:p>
            <a:pPr marL="0" lvl="0" indent="0" rtl="0">
              <a:spcBef>
                <a:spcPts val="0"/>
              </a:spcBef>
              <a:buNone/>
            </a:pPr>
            <a:endParaRPr sz="1500" dirty="0">
              <a:solidFill>
                <a:srgbClr val="980000"/>
              </a:solidFill>
              <a:latin typeface="Maiden Orange"/>
              <a:ea typeface="Maiden Orange"/>
              <a:cs typeface="Maiden Orange"/>
              <a:sym typeface="Maiden Orange"/>
            </a:endParaRPr>
          </a:p>
          <a:p>
            <a:pPr marL="0" lvl="0" indent="0" rtl="0">
              <a:spcBef>
                <a:spcPts val="0"/>
              </a:spcBef>
              <a:buNone/>
            </a:pPr>
            <a:r>
              <a:rPr lang="en" sz="1500" dirty="0">
                <a:solidFill>
                  <a:srgbClr val="980000"/>
                </a:solidFill>
                <a:latin typeface="Maiden Orange"/>
                <a:ea typeface="Maiden Orange"/>
                <a:cs typeface="Maiden Orange"/>
                <a:sym typeface="Maiden Orange"/>
              </a:rPr>
              <a:t>When inhaled/’snorted’ - </a:t>
            </a:r>
            <a:r>
              <a:rPr lang="en" sz="1500" u="sng" dirty="0">
                <a:solidFill>
                  <a:srgbClr val="980000"/>
                </a:solidFill>
                <a:latin typeface="Maiden Orange"/>
                <a:ea typeface="Maiden Orange"/>
                <a:cs typeface="Maiden Orange"/>
                <a:sym typeface="Maiden Orange"/>
              </a:rPr>
              <a:t>reaches the brain in minutes</a:t>
            </a:r>
            <a:r>
              <a:rPr lang="en" sz="1500" dirty="0">
                <a:solidFill>
                  <a:srgbClr val="980000"/>
                </a:solidFill>
                <a:latin typeface="Maiden Orange"/>
                <a:ea typeface="Maiden Orange"/>
                <a:cs typeface="Maiden Orange"/>
                <a:sym typeface="Maiden Orange"/>
              </a:rPr>
              <a:t>. </a:t>
            </a:r>
          </a:p>
          <a:p>
            <a:pPr marL="914400" lvl="0" indent="-342900" rtl="0">
              <a:spcBef>
                <a:spcPts val="0"/>
              </a:spcBef>
              <a:buSzPct val="100000"/>
              <a:buFont typeface="Maiden Orange"/>
              <a:buChar char="★"/>
            </a:pPr>
            <a:r>
              <a:rPr lang="en" sz="1500" dirty="0">
                <a:solidFill>
                  <a:srgbClr val="980000"/>
                </a:solidFill>
                <a:latin typeface="Maiden Orange"/>
                <a:ea typeface="Maiden Orange"/>
                <a:cs typeface="Maiden Orange"/>
                <a:sym typeface="Maiden Orange"/>
              </a:rPr>
              <a:t>Produces intense euphoria </a:t>
            </a:r>
          </a:p>
          <a:p>
            <a:pPr marL="914400" lvl="0" indent="-342900" rtl="0">
              <a:spcBef>
                <a:spcPts val="0"/>
              </a:spcBef>
              <a:buSzPct val="100000"/>
              <a:buFont typeface="Maiden Orange"/>
              <a:buChar char="★"/>
            </a:pPr>
            <a:r>
              <a:rPr lang="en" sz="1500" dirty="0">
                <a:solidFill>
                  <a:srgbClr val="980000"/>
                </a:solidFill>
                <a:latin typeface="Maiden Orange"/>
                <a:ea typeface="Maiden Orange"/>
                <a:cs typeface="Maiden Orange"/>
                <a:sym typeface="Maiden Orange"/>
              </a:rPr>
              <a:t>Mental alertness</a:t>
            </a:r>
          </a:p>
          <a:p>
            <a:pPr marL="914400" lvl="0" indent="-342900" rtl="0">
              <a:spcBef>
                <a:spcPts val="0"/>
              </a:spcBef>
              <a:buSzPct val="100000"/>
              <a:buFont typeface="Maiden Orange"/>
              <a:buChar char="★"/>
            </a:pPr>
            <a:r>
              <a:rPr lang="en" sz="1500" dirty="0">
                <a:solidFill>
                  <a:srgbClr val="980000"/>
                </a:solidFill>
                <a:latin typeface="Maiden Orange"/>
                <a:ea typeface="Maiden Orange"/>
                <a:cs typeface="Maiden Orange"/>
                <a:sym typeface="Maiden Orange"/>
              </a:rPr>
              <a:t>Self-confidence</a:t>
            </a:r>
          </a:p>
          <a:p>
            <a:pPr marL="914400" lvl="0" indent="-342900" rtl="0">
              <a:spcBef>
                <a:spcPts val="0"/>
              </a:spcBef>
              <a:buSzPct val="100000"/>
              <a:buFont typeface="Maiden Orange"/>
              <a:buChar char="★"/>
            </a:pPr>
            <a:r>
              <a:rPr lang="en" sz="1500" dirty="0">
                <a:solidFill>
                  <a:srgbClr val="980000"/>
                </a:solidFill>
                <a:latin typeface="Maiden Orange"/>
                <a:ea typeface="Maiden Orange"/>
                <a:cs typeface="Maiden Orange"/>
                <a:sym typeface="Maiden Orange"/>
              </a:rPr>
              <a:t>Typically lasts for several minutes (but 10-30 min. if someone is a binge user)</a:t>
            </a:r>
          </a:p>
          <a:p>
            <a:pPr lvl="0" rtl="0">
              <a:spcBef>
                <a:spcPts val="0"/>
              </a:spcBef>
              <a:buNone/>
            </a:pPr>
            <a:endParaRPr sz="1500" dirty="0">
              <a:solidFill>
                <a:srgbClr val="980000"/>
              </a:solidFill>
              <a:latin typeface="Maiden Orange"/>
              <a:ea typeface="Maiden Orange"/>
              <a:cs typeface="Maiden Orange"/>
              <a:sym typeface="Maiden Orange"/>
            </a:endParaRPr>
          </a:p>
          <a:p>
            <a:pPr lvl="0" rtl="0">
              <a:spcBef>
                <a:spcPts val="0"/>
              </a:spcBef>
              <a:buNone/>
            </a:pPr>
            <a:r>
              <a:rPr lang="en" sz="1500" b="1" dirty="0">
                <a:solidFill>
                  <a:srgbClr val="980000"/>
                </a:solidFill>
                <a:latin typeface="Maiden Orange"/>
                <a:ea typeface="Maiden Orange"/>
                <a:cs typeface="Maiden Orange"/>
                <a:sym typeface="Maiden Orange"/>
              </a:rPr>
              <a:t>Cocaine blocks the reuptake of dopamine.</a:t>
            </a:r>
            <a:r>
              <a:rPr lang="en" sz="1500" dirty="0">
                <a:solidFill>
                  <a:srgbClr val="980000"/>
                </a:solidFill>
                <a:latin typeface="Maiden Orange"/>
                <a:ea typeface="Maiden Orange"/>
                <a:cs typeface="Maiden Orange"/>
                <a:sym typeface="Maiden Orange"/>
              </a:rPr>
              <a:t> The brain is flooded with dopamine-produced pleasure sensations</a:t>
            </a:r>
            <a:r>
              <a:rPr lang="en" sz="1800" dirty="0">
                <a:solidFill>
                  <a:srgbClr val="980000"/>
                </a:solidFill>
                <a:latin typeface="Maiden Orange"/>
                <a:ea typeface="Maiden Orange"/>
                <a:cs typeface="Maiden Orange"/>
                <a:sym typeface="Maiden Orange"/>
              </a:rPr>
              <a:t>. </a:t>
            </a:r>
          </a:p>
        </p:txBody>
      </p:sp>
      <p:sp>
        <p:nvSpPr>
          <p:cNvPr id="136" name="Shape 136"/>
          <p:cNvSpPr txBox="1">
            <a:spLocks noGrp="1"/>
          </p:cNvSpPr>
          <p:nvPr>
            <p:ph type="ctrTitle"/>
          </p:nvPr>
        </p:nvSpPr>
        <p:spPr>
          <a:xfrm>
            <a:off x="4572000" y="0"/>
            <a:ext cx="4572000" cy="341399"/>
          </a:xfrm>
          <a:prstGeom prst="rect">
            <a:avLst/>
          </a:prstGeom>
        </p:spPr>
        <p:txBody>
          <a:bodyPr lIns="91425" tIns="91425" rIns="91425" bIns="91425" anchor="t" anchorCtr="0">
            <a:noAutofit/>
          </a:bodyPr>
          <a:lstStyle/>
          <a:p>
            <a:pPr lvl="0" rtl="0">
              <a:spcBef>
                <a:spcPts val="0"/>
              </a:spcBef>
              <a:buNone/>
            </a:pPr>
            <a:r>
              <a:rPr lang="en" sz="1400">
                <a:solidFill>
                  <a:srgbClr val="FF0000"/>
                </a:solidFill>
                <a:latin typeface="Kranky"/>
                <a:ea typeface="Kranky"/>
                <a:cs typeface="Kranky"/>
                <a:sym typeface="Kranky"/>
              </a:rPr>
              <a:t>Stimulants: </a:t>
            </a:r>
            <a:r>
              <a:rPr lang="en" sz="1200" b="0">
                <a:latin typeface="Maiden Orange"/>
                <a:ea typeface="Maiden Orange"/>
                <a:cs typeface="Maiden Orange"/>
                <a:sym typeface="Maiden Orange"/>
              </a:rPr>
              <a:t>Drugs that </a:t>
            </a:r>
            <a:r>
              <a:rPr lang="en" sz="1200" b="0" u="sng">
                <a:latin typeface="Maiden Orange"/>
                <a:ea typeface="Maiden Orange"/>
                <a:cs typeface="Maiden Orange"/>
                <a:sym typeface="Maiden Orange"/>
              </a:rPr>
              <a:t>excite</a:t>
            </a:r>
            <a:r>
              <a:rPr lang="en" sz="1200" b="0">
                <a:latin typeface="Maiden Orange"/>
                <a:ea typeface="Maiden Orange"/>
                <a:cs typeface="Maiden Orange"/>
                <a:sym typeface="Maiden Orange"/>
              </a:rPr>
              <a:t> neural activity &amp; </a:t>
            </a:r>
            <a:r>
              <a:rPr lang="en" sz="1200" b="0" u="sng">
                <a:latin typeface="Maiden Orange"/>
                <a:ea typeface="Maiden Orange"/>
                <a:cs typeface="Maiden Orange"/>
                <a:sym typeface="Maiden Orange"/>
              </a:rPr>
              <a:t>speed-up</a:t>
            </a:r>
            <a:r>
              <a:rPr lang="en" sz="1200" b="0">
                <a:latin typeface="Maiden Orange"/>
                <a:ea typeface="Maiden Orange"/>
                <a:cs typeface="Maiden Orange"/>
                <a:sym typeface="Maiden Orange"/>
              </a:rPr>
              <a:t> body functions</a:t>
            </a:r>
          </a:p>
        </p:txBody>
      </p:sp>
      <p:pic>
        <p:nvPicPr>
          <p:cNvPr id="137" name="Shape 137"/>
          <p:cNvPicPr preferRelativeResize="0"/>
          <p:nvPr/>
        </p:nvPicPr>
        <p:blipFill>
          <a:blip r:embed="rId3">
            <a:alphaModFix/>
          </a:blip>
          <a:stretch>
            <a:fillRect/>
          </a:stretch>
        </p:blipFill>
        <p:spPr>
          <a:xfrm>
            <a:off x="1872950" y="0"/>
            <a:ext cx="2699050" cy="1697999"/>
          </a:xfrm>
          <a:prstGeom prst="rect">
            <a:avLst/>
          </a:prstGeom>
          <a:noFill/>
          <a:ln>
            <a:noFill/>
          </a:ln>
        </p:spPr>
      </p:pic>
      <p:pic>
        <p:nvPicPr>
          <p:cNvPr id="138" name="Shape 138"/>
          <p:cNvPicPr preferRelativeResize="0"/>
          <p:nvPr/>
        </p:nvPicPr>
        <p:blipFill>
          <a:blip r:embed="rId4">
            <a:alphaModFix/>
          </a:blip>
          <a:stretch>
            <a:fillRect/>
          </a:stretch>
        </p:blipFill>
        <p:spPr>
          <a:xfrm>
            <a:off x="0" y="0"/>
            <a:ext cx="2112750" cy="1698000"/>
          </a:xfrm>
          <a:prstGeom prst="rect">
            <a:avLst/>
          </a:prstGeom>
          <a:noFill/>
          <a:ln>
            <a:noFill/>
          </a:ln>
        </p:spPr>
      </p:pic>
      <p:pic>
        <p:nvPicPr>
          <p:cNvPr id="139" name="Shape 139"/>
          <p:cNvPicPr preferRelativeResize="0"/>
          <p:nvPr/>
        </p:nvPicPr>
        <p:blipFill>
          <a:blip r:embed="rId5">
            <a:alphaModFix/>
          </a:blip>
          <a:stretch>
            <a:fillRect/>
          </a:stretch>
        </p:blipFill>
        <p:spPr>
          <a:xfrm>
            <a:off x="0" y="1698000"/>
            <a:ext cx="4572000" cy="3445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100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6" end="6"/>
                                            </p:txEl>
                                          </p:spTgt>
                                        </p:tgtEl>
                                        <p:attrNameLst>
                                          <p:attrName>style.visibility</p:attrName>
                                        </p:attrNameLst>
                                      </p:cBhvr>
                                      <p:to>
                                        <p:strVal val="visible"/>
                                      </p:to>
                                    </p:set>
                                    <p:animEffect transition="in" filter="fade">
                                      <p:cBhvr>
                                        <p:cTn id="37" dur="1000"/>
                                        <p:tgtEl>
                                          <p:spTgt spid="1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7" end="7"/>
                                            </p:txEl>
                                          </p:spTgt>
                                        </p:tgtEl>
                                        <p:attrNameLst>
                                          <p:attrName>style.visibility</p:attrName>
                                        </p:attrNameLst>
                                      </p:cBhvr>
                                      <p:to>
                                        <p:strVal val="visible"/>
                                      </p:to>
                                    </p:set>
                                    <p:animEffect transition="in" filter="fade">
                                      <p:cBhvr>
                                        <p:cTn id="42" dur="1000"/>
                                        <p:tgtEl>
                                          <p:spTgt spid="1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pRg st="8" end="8"/>
                                            </p:txEl>
                                          </p:spTgt>
                                        </p:tgtEl>
                                        <p:attrNameLst>
                                          <p:attrName>style.visibility</p:attrName>
                                        </p:attrNameLst>
                                      </p:cBhvr>
                                      <p:to>
                                        <p:strVal val="visible"/>
                                      </p:to>
                                    </p:set>
                                    <p:animEffect transition="in" filter="fade">
                                      <p:cBhvr>
                                        <p:cTn id="47" dur="1000"/>
                                        <p:tgtEl>
                                          <p:spTgt spid="1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
                                            <p:txEl>
                                              <p:pRg st="9" end="9"/>
                                            </p:txEl>
                                          </p:spTgt>
                                        </p:tgtEl>
                                        <p:attrNameLst>
                                          <p:attrName>style.visibility</p:attrName>
                                        </p:attrNameLst>
                                      </p:cBhvr>
                                      <p:to>
                                        <p:strVal val="visible"/>
                                      </p:to>
                                    </p:set>
                                    <p:animEffect transition="in" filter="fade">
                                      <p:cBhvr>
                                        <p:cTn id="52" dur="1000"/>
                                        <p:tgtEl>
                                          <p:spTgt spid="1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5">
                                            <p:txEl>
                                              <p:pRg st="10" end="10"/>
                                            </p:txEl>
                                          </p:spTgt>
                                        </p:tgtEl>
                                        <p:attrNameLst>
                                          <p:attrName>style.visibility</p:attrName>
                                        </p:attrNameLst>
                                      </p:cBhvr>
                                      <p:to>
                                        <p:strVal val="visible"/>
                                      </p:to>
                                    </p:set>
                                    <p:animEffect transition="in" filter="fade">
                                      <p:cBhvr>
                                        <p:cTn id="57" dur="1000"/>
                                        <p:tgtEl>
                                          <p:spTgt spid="1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5">
                                            <p:txEl>
                                              <p:pRg st="11" end="11"/>
                                            </p:txEl>
                                          </p:spTgt>
                                        </p:tgtEl>
                                        <p:attrNameLst>
                                          <p:attrName>style.visibility</p:attrName>
                                        </p:attrNameLst>
                                      </p:cBhvr>
                                      <p:to>
                                        <p:strVal val="visible"/>
                                      </p:to>
                                    </p:set>
                                    <p:animEffect transition="in" filter="fade">
                                      <p:cBhvr>
                                        <p:cTn id="62" dur="1000"/>
                                        <p:tgtEl>
                                          <p:spTgt spid="1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3879301" y="693093"/>
            <a:ext cx="5264699" cy="3256199"/>
          </a:xfrm>
          <a:prstGeom prst="rect">
            <a:avLst/>
          </a:prstGeom>
        </p:spPr>
        <p:txBody>
          <a:bodyPr lIns="91425" tIns="91425" rIns="91425" bIns="91425" anchor="t" anchorCtr="0">
            <a:noAutofit/>
          </a:bodyPr>
          <a:lstStyle/>
          <a:p>
            <a:pPr marL="0" lvl="0" indent="0" rtl="0">
              <a:spcBef>
                <a:spcPts val="0"/>
              </a:spcBef>
              <a:buNone/>
            </a:pPr>
            <a:r>
              <a:rPr lang="en" sz="1300" dirty="0">
                <a:solidFill>
                  <a:srgbClr val="000000"/>
                </a:solidFill>
                <a:latin typeface="Maiden Orange"/>
                <a:ea typeface="Maiden Orange"/>
                <a:cs typeface="Maiden Orange"/>
                <a:sym typeface="Maiden Orange"/>
              </a:rPr>
              <a:t>4. </a:t>
            </a:r>
            <a:r>
              <a:rPr lang="en" sz="1300" u="sng" dirty="0">
                <a:solidFill>
                  <a:srgbClr val="9900FF"/>
                </a:solidFill>
                <a:latin typeface="Maiden Orange"/>
                <a:ea typeface="Maiden Orange"/>
                <a:cs typeface="Maiden Orange"/>
                <a:sym typeface="Maiden Orange"/>
              </a:rPr>
              <a:t>Ecstasy</a:t>
            </a:r>
            <a:r>
              <a:rPr lang="en" sz="1300" dirty="0">
                <a:solidFill>
                  <a:srgbClr val="9900FF"/>
                </a:solidFill>
                <a:latin typeface="Maiden Orange"/>
                <a:ea typeface="Maiden Orange"/>
                <a:cs typeface="Maiden Orange"/>
                <a:sym typeface="Maiden Orange"/>
              </a:rPr>
              <a:t> (MDMA) - a stimulant &amp; mild hallucinogen</a:t>
            </a:r>
          </a:p>
          <a:p>
            <a:pPr marL="0" lvl="0" indent="0" rtl="0">
              <a:spcBef>
                <a:spcPts val="0"/>
              </a:spcBef>
              <a:buNone/>
            </a:pPr>
            <a:r>
              <a:rPr lang="en" sz="1300" dirty="0">
                <a:solidFill>
                  <a:srgbClr val="9900FF"/>
                </a:solidFill>
                <a:latin typeface="Maiden Orange"/>
                <a:ea typeface="Maiden Orange"/>
                <a:cs typeface="Maiden Orange"/>
                <a:sym typeface="Maiden Orange"/>
              </a:rPr>
              <a:t>Increases empathy, peacefulness &amp; the person ‘feels’ calm or relaxed, yet they also seem to have an unending supply of energy. </a:t>
            </a:r>
          </a:p>
          <a:p>
            <a:pPr marL="0" lvl="0" indent="0" rtl="0">
              <a:spcBef>
                <a:spcPts val="0"/>
              </a:spcBef>
              <a:buNone/>
            </a:pPr>
            <a:endParaRPr sz="1300" dirty="0">
              <a:solidFill>
                <a:srgbClr val="9900FF"/>
              </a:solidFill>
              <a:latin typeface="Maiden Orange"/>
              <a:ea typeface="Maiden Orange"/>
              <a:cs typeface="Maiden Orange"/>
              <a:sym typeface="Maiden Orange"/>
            </a:endParaRPr>
          </a:p>
          <a:p>
            <a:pPr marL="457200" lvl="0" indent="-342900" rtl="0">
              <a:spcBef>
                <a:spcPts val="0"/>
              </a:spcBef>
              <a:buSzPct val="100000"/>
              <a:buFont typeface="Maiden Orange"/>
              <a:buChar char="★"/>
            </a:pPr>
            <a:r>
              <a:rPr lang="en" sz="1300" dirty="0">
                <a:solidFill>
                  <a:srgbClr val="9900FF"/>
                </a:solidFill>
                <a:latin typeface="Maiden Orange"/>
                <a:ea typeface="Maiden Orange"/>
                <a:cs typeface="Maiden Orange"/>
                <a:sym typeface="Maiden Orange"/>
              </a:rPr>
              <a:t>Popular ‘club drug’ </a:t>
            </a:r>
          </a:p>
          <a:p>
            <a:pPr marL="457200" lvl="0" indent="-342900" rtl="0">
              <a:spcBef>
                <a:spcPts val="0"/>
              </a:spcBef>
              <a:buSzPct val="100000"/>
              <a:buFont typeface="Maiden Orange"/>
              <a:buChar char="★"/>
            </a:pPr>
            <a:r>
              <a:rPr lang="en" sz="1300" dirty="0">
                <a:solidFill>
                  <a:srgbClr val="9900FF"/>
                </a:solidFill>
                <a:latin typeface="Maiden Orange"/>
                <a:ea typeface="Maiden Orange"/>
                <a:cs typeface="Maiden Orange"/>
                <a:sym typeface="Maiden Orange"/>
              </a:rPr>
              <a:t>Immediate </a:t>
            </a:r>
            <a:r>
              <a:rPr lang="en" sz="1300" u="sng" dirty="0">
                <a:solidFill>
                  <a:srgbClr val="9900FF"/>
                </a:solidFill>
                <a:latin typeface="Maiden Orange"/>
                <a:ea typeface="Maiden Orange"/>
                <a:cs typeface="Maiden Orange"/>
                <a:sym typeface="Maiden Orange"/>
              </a:rPr>
              <a:t>dehydrating</a:t>
            </a:r>
            <a:r>
              <a:rPr lang="en" sz="1300" dirty="0">
                <a:solidFill>
                  <a:srgbClr val="9900FF"/>
                </a:solidFill>
                <a:latin typeface="Maiden Orange"/>
                <a:ea typeface="Maiden Orange"/>
                <a:cs typeface="Maiden Orange"/>
                <a:sym typeface="Maiden Orange"/>
              </a:rPr>
              <a:t> effects, combined with the prolonged physical activity (like dancing) causes the person to risk severe </a:t>
            </a:r>
            <a:r>
              <a:rPr lang="en" sz="1300" u="sng" dirty="0">
                <a:solidFill>
                  <a:srgbClr val="9900FF"/>
                </a:solidFill>
                <a:latin typeface="Maiden Orange"/>
                <a:ea typeface="Maiden Orange"/>
                <a:cs typeface="Maiden Orange"/>
                <a:sym typeface="Maiden Orange"/>
              </a:rPr>
              <a:t>overheating</a:t>
            </a:r>
            <a:r>
              <a:rPr lang="en" sz="1300" dirty="0">
                <a:solidFill>
                  <a:srgbClr val="9900FF"/>
                </a:solidFill>
                <a:latin typeface="Maiden Orange"/>
                <a:ea typeface="Maiden Orange"/>
                <a:cs typeface="Maiden Orange"/>
                <a:sym typeface="Maiden Orange"/>
              </a:rPr>
              <a:t>, increased </a:t>
            </a:r>
            <a:r>
              <a:rPr lang="en" sz="1300" u="sng" dirty="0">
                <a:solidFill>
                  <a:srgbClr val="9900FF"/>
                </a:solidFill>
                <a:latin typeface="Maiden Orange"/>
                <a:ea typeface="Maiden Orange"/>
                <a:cs typeface="Maiden Orange"/>
                <a:sym typeface="Maiden Orange"/>
              </a:rPr>
              <a:t>blood pressure</a:t>
            </a:r>
            <a:r>
              <a:rPr lang="en" sz="1300" dirty="0">
                <a:solidFill>
                  <a:srgbClr val="9900FF"/>
                </a:solidFill>
                <a:latin typeface="Maiden Orange"/>
                <a:ea typeface="Maiden Orange"/>
                <a:cs typeface="Maiden Orange"/>
                <a:sym typeface="Maiden Orange"/>
              </a:rPr>
              <a:t> &amp; </a:t>
            </a:r>
            <a:r>
              <a:rPr lang="en" sz="1300" u="sng" dirty="0">
                <a:solidFill>
                  <a:srgbClr val="9900FF"/>
                </a:solidFill>
                <a:latin typeface="Maiden Orange"/>
                <a:ea typeface="Maiden Orange"/>
                <a:cs typeface="Maiden Orange"/>
                <a:sym typeface="Maiden Orange"/>
              </a:rPr>
              <a:t>death</a:t>
            </a:r>
          </a:p>
          <a:p>
            <a:pPr marL="457200" lvl="0" indent="-342900" rtl="0">
              <a:spcBef>
                <a:spcPts val="0"/>
              </a:spcBef>
              <a:buSzPct val="100000"/>
              <a:buFont typeface="Maiden Orange"/>
              <a:buChar char="★"/>
            </a:pPr>
            <a:r>
              <a:rPr lang="en" sz="1300" u="sng" dirty="0">
                <a:solidFill>
                  <a:srgbClr val="9900FF"/>
                </a:solidFill>
                <a:latin typeface="Maiden Orange"/>
                <a:ea typeface="Maiden Orange"/>
                <a:cs typeface="Maiden Orange"/>
                <a:sym typeface="Maiden Orange"/>
              </a:rPr>
              <a:t>Decline in memory &amp; performance</a:t>
            </a:r>
            <a:r>
              <a:rPr lang="en" sz="1300" dirty="0">
                <a:solidFill>
                  <a:srgbClr val="9900FF"/>
                </a:solidFill>
                <a:latin typeface="Maiden Orange"/>
                <a:ea typeface="Maiden Orange"/>
                <a:cs typeface="Maiden Orange"/>
                <a:sym typeface="Maiden Orange"/>
              </a:rPr>
              <a:t> on IQ tests</a:t>
            </a:r>
          </a:p>
          <a:p>
            <a:pPr marL="457200" lvl="0" indent="-342900" rtl="0">
              <a:spcBef>
                <a:spcPts val="0"/>
              </a:spcBef>
              <a:buSzPct val="100000"/>
              <a:buFont typeface="Maiden Orange"/>
              <a:buChar char="★"/>
            </a:pPr>
            <a:r>
              <a:rPr lang="en" sz="1300" dirty="0">
                <a:solidFill>
                  <a:srgbClr val="9900FF"/>
                </a:solidFill>
                <a:latin typeface="Maiden Orange"/>
                <a:ea typeface="Maiden Orange"/>
                <a:cs typeface="Maiden Orange"/>
                <a:sym typeface="Maiden Orange"/>
              </a:rPr>
              <a:t>They believe MDMA causes </a:t>
            </a:r>
            <a:r>
              <a:rPr lang="en" sz="1300" u="sng" dirty="0">
                <a:solidFill>
                  <a:srgbClr val="9900FF"/>
                </a:solidFill>
                <a:latin typeface="Maiden Orange"/>
                <a:ea typeface="Maiden Orange"/>
                <a:cs typeface="Maiden Orange"/>
                <a:sym typeface="Maiden Orange"/>
              </a:rPr>
              <a:t>long-term serotonin changes in the brain</a:t>
            </a:r>
            <a:r>
              <a:rPr lang="en" sz="1300" dirty="0">
                <a:solidFill>
                  <a:srgbClr val="9900FF"/>
                </a:solidFill>
                <a:latin typeface="Maiden Orange"/>
                <a:ea typeface="Maiden Orange"/>
                <a:cs typeface="Maiden Orange"/>
                <a:sym typeface="Maiden Orange"/>
              </a:rPr>
              <a:t>, leading to reduced serotonin levels &amp; increased risk of depressed mood.</a:t>
            </a:r>
          </a:p>
        </p:txBody>
      </p:sp>
      <p:sp>
        <p:nvSpPr>
          <p:cNvPr id="145" name="Shape 145"/>
          <p:cNvSpPr txBox="1">
            <a:spLocks noGrp="1"/>
          </p:cNvSpPr>
          <p:nvPr>
            <p:ph type="ctrTitle"/>
          </p:nvPr>
        </p:nvSpPr>
        <p:spPr>
          <a:xfrm>
            <a:off x="3879400" y="0"/>
            <a:ext cx="5264699" cy="341399"/>
          </a:xfrm>
          <a:prstGeom prst="rect">
            <a:avLst/>
          </a:prstGeom>
        </p:spPr>
        <p:txBody>
          <a:bodyPr lIns="91425" tIns="91425" rIns="91425" bIns="91425" anchor="t" anchorCtr="0">
            <a:noAutofit/>
          </a:bodyPr>
          <a:lstStyle/>
          <a:p>
            <a:pPr lvl="0" rtl="0">
              <a:spcBef>
                <a:spcPts val="0"/>
              </a:spcBef>
              <a:buNone/>
            </a:pPr>
            <a:r>
              <a:rPr lang="en" sz="1500" dirty="0">
                <a:solidFill>
                  <a:srgbClr val="FF0000"/>
                </a:solidFill>
                <a:latin typeface="Kranky"/>
                <a:ea typeface="Kranky"/>
                <a:cs typeface="Kranky"/>
                <a:sym typeface="Kranky"/>
              </a:rPr>
              <a:t>Stimulants: </a:t>
            </a:r>
            <a:r>
              <a:rPr lang="en" sz="1500" b="0" dirty="0">
                <a:latin typeface="Maiden Orange"/>
                <a:ea typeface="Maiden Orange"/>
                <a:cs typeface="Maiden Orange"/>
                <a:sym typeface="Maiden Orange"/>
              </a:rPr>
              <a:t>Drugs that </a:t>
            </a:r>
            <a:r>
              <a:rPr lang="en" sz="1500" b="0" u="sng" dirty="0">
                <a:latin typeface="Maiden Orange"/>
                <a:ea typeface="Maiden Orange"/>
                <a:cs typeface="Maiden Orange"/>
                <a:sym typeface="Maiden Orange"/>
              </a:rPr>
              <a:t>excite</a:t>
            </a:r>
            <a:r>
              <a:rPr lang="en" sz="1500" b="0" dirty="0">
                <a:latin typeface="Maiden Orange"/>
                <a:ea typeface="Maiden Orange"/>
                <a:cs typeface="Maiden Orange"/>
                <a:sym typeface="Maiden Orange"/>
              </a:rPr>
              <a:t> neural activity &amp; </a:t>
            </a:r>
            <a:r>
              <a:rPr lang="en" sz="1500" b="0" u="sng" dirty="0">
                <a:latin typeface="Maiden Orange"/>
                <a:ea typeface="Maiden Orange"/>
                <a:cs typeface="Maiden Orange"/>
                <a:sym typeface="Maiden Orange"/>
              </a:rPr>
              <a:t>speed-up</a:t>
            </a:r>
            <a:r>
              <a:rPr lang="en" sz="1500" b="0" dirty="0">
                <a:latin typeface="Maiden Orange"/>
                <a:ea typeface="Maiden Orange"/>
                <a:cs typeface="Maiden Orange"/>
                <a:sym typeface="Maiden Orange"/>
              </a:rPr>
              <a:t> body functions</a:t>
            </a:r>
          </a:p>
        </p:txBody>
      </p:sp>
      <p:pic>
        <p:nvPicPr>
          <p:cNvPr id="146" name="Shape 146"/>
          <p:cNvPicPr preferRelativeResize="0"/>
          <p:nvPr/>
        </p:nvPicPr>
        <p:blipFill>
          <a:blip r:embed="rId3">
            <a:alphaModFix/>
          </a:blip>
          <a:stretch>
            <a:fillRect/>
          </a:stretch>
        </p:blipFill>
        <p:spPr>
          <a:xfrm>
            <a:off x="4590787" y="3557975"/>
            <a:ext cx="3841925" cy="1585524"/>
          </a:xfrm>
          <a:prstGeom prst="rect">
            <a:avLst/>
          </a:prstGeom>
          <a:noFill/>
          <a:ln>
            <a:noFill/>
          </a:ln>
        </p:spPr>
      </p:pic>
      <p:pic>
        <p:nvPicPr>
          <p:cNvPr id="147" name="Shape 147"/>
          <p:cNvPicPr preferRelativeResize="0"/>
          <p:nvPr/>
        </p:nvPicPr>
        <p:blipFill>
          <a:blip r:embed="rId4">
            <a:alphaModFix/>
          </a:blip>
          <a:stretch>
            <a:fillRect/>
          </a:stretch>
        </p:blipFill>
        <p:spPr>
          <a:xfrm>
            <a:off x="-1" y="0"/>
            <a:ext cx="3879400" cy="5143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10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10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10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10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1000"/>
                                        <p:tgtEl>
                                          <p:spTgt spid="1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xEl>
                                              <p:pRg st="6" end="6"/>
                                            </p:txEl>
                                          </p:spTgt>
                                        </p:tgtEl>
                                        <p:attrNameLst>
                                          <p:attrName>style.visibility</p:attrName>
                                        </p:attrNameLst>
                                      </p:cBhvr>
                                      <p:to>
                                        <p:strVal val="visible"/>
                                      </p:to>
                                    </p:set>
                                    <p:animEffect transition="in" filter="fade">
                                      <p:cBhvr>
                                        <p:cTn id="37" dur="1000"/>
                                        <p:tgtEl>
                                          <p:spTgt spid="1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3095612" y="-3137"/>
            <a:ext cx="6048375" cy="4029075"/>
          </a:xfrm>
          <a:prstGeom prst="rect">
            <a:avLst/>
          </a:prstGeom>
          <a:noFill/>
          <a:ln>
            <a:noFill/>
          </a:ln>
        </p:spPr>
      </p:pic>
      <p:pic>
        <p:nvPicPr>
          <p:cNvPr id="153" name="Shape 153"/>
          <p:cNvPicPr preferRelativeResize="0"/>
          <p:nvPr/>
        </p:nvPicPr>
        <p:blipFill>
          <a:blip r:embed="rId4">
            <a:alphaModFix/>
          </a:blip>
          <a:stretch>
            <a:fillRect/>
          </a:stretch>
        </p:blipFill>
        <p:spPr>
          <a:xfrm>
            <a:off x="0" y="0"/>
            <a:ext cx="5374499" cy="4022824"/>
          </a:xfrm>
          <a:prstGeom prst="rect">
            <a:avLst/>
          </a:prstGeom>
          <a:noFill/>
          <a:ln>
            <a:noFill/>
          </a:ln>
        </p:spPr>
      </p:pic>
      <p:pic>
        <p:nvPicPr>
          <p:cNvPr id="154" name="Shape 154"/>
          <p:cNvPicPr preferRelativeResize="0"/>
          <p:nvPr/>
        </p:nvPicPr>
        <p:blipFill>
          <a:blip r:embed="rId5">
            <a:alphaModFix/>
          </a:blip>
          <a:stretch>
            <a:fillRect/>
          </a:stretch>
        </p:blipFill>
        <p:spPr>
          <a:xfrm>
            <a:off x="1045135" y="3611927"/>
            <a:ext cx="7053725" cy="1531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3617850" y="476725"/>
            <a:ext cx="5526300" cy="4666800"/>
          </a:xfrm>
          <a:prstGeom prst="rect">
            <a:avLst/>
          </a:prstGeom>
        </p:spPr>
        <p:txBody>
          <a:bodyPr lIns="91425" tIns="91425" rIns="91425" bIns="91425" anchor="t" anchorCtr="0">
            <a:noAutofit/>
          </a:bodyPr>
          <a:lstStyle/>
          <a:p>
            <a:pPr marL="0" lvl="0" indent="0" rtl="0">
              <a:spcBef>
                <a:spcPts val="0"/>
              </a:spcBef>
              <a:buNone/>
            </a:pPr>
            <a:r>
              <a:rPr lang="en" sz="1500" dirty="0">
                <a:solidFill>
                  <a:srgbClr val="000000"/>
                </a:solidFill>
                <a:latin typeface="Maiden Orange"/>
                <a:ea typeface="Maiden Orange"/>
                <a:cs typeface="Maiden Orange"/>
                <a:sym typeface="Maiden Orange"/>
              </a:rPr>
              <a:t>5. </a:t>
            </a:r>
            <a:r>
              <a:rPr lang="en" sz="1500" u="sng" dirty="0">
                <a:solidFill>
                  <a:srgbClr val="38761D"/>
                </a:solidFill>
                <a:latin typeface="Maiden Orange"/>
                <a:ea typeface="Maiden Orange"/>
                <a:cs typeface="Maiden Orange"/>
                <a:sym typeface="Maiden Orange"/>
              </a:rPr>
              <a:t>Amphetamines</a:t>
            </a:r>
            <a:r>
              <a:rPr lang="en" sz="1500" dirty="0">
                <a:solidFill>
                  <a:srgbClr val="38761D"/>
                </a:solidFill>
                <a:latin typeface="Maiden Orange"/>
                <a:ea typeface="Maiden Orange"/>
                <a:cs typeface="Maiden Orange"/>
                <a:sym typeface="Maiden Orange"/>
              </a:rPr>
              <a:t>: ‘speed’ or ‘uppers’ - Suppress appetite &amp; were once prescribed as diet pills. Not prescribed any longer because of tolerance to its appetite suppressant effects occurs quickly, meaning the individual has to have more &amp; more of the drug to main effects.</a:t>
            </a:r>
          </a:p>
          <a:p>
            <a:pPr marL="0" lvl="0" indent="0" rtl="0">
              <a:spcBef>
                <a:spcPts val="0"/>
              </a:spcBef>
              <a:buNone/>
            </a:pPr>
            <a:endParaRPr sz="1500" dirty="0">
              <a:solidFill>
                <a:srgbClr val="38761D"/>
              </a:solidFill>
              <a:latin typeface="Maiden Orange"/>
              <a:ea typeface="Maiden Orange"/>
              <a:cs typeface="Maiden Orange"/>
              <a:sym typeface="Maiden Orange"/>
            </a:endParaRPr>
          </a:p>
          <a:p>
            <a:pPr marL="457200" lvl="0" indent="0" rtl="0">
              <a:spcBef>
                <a:spcPts val="0"/>
              </a:spcBef>
              <a:buNone/>
            </a:pPr>
            <a:r>
              <a:rPr lang="en" sz="1500" dirty="0">
                <a:solidFill>
                  <a:srgbClr val="38761D"/>
                </a:solidFill>
                <a:latin typeface="Maiden Orange"/>
                <a:ea typeface="Maiden Orange"/>
                <a:cs typeface="Maiden Orange"/>
                <a:sym typeface="Maiden Orange"/>
              </a:rPr>
              <a:t>Also increase concentration &amp; reduce fatigue. Can increase anxiety &amp; irritability.</a:t>
            </a:r>
          </a:p>
          <a:p>
            <a:pPr marL="0" lvl="0" indent="0" rtl="0">
              <a:spcBef>
                <a:spcPts val="0"/>
              </a:spcBef>
              <a:buNone/>
            </a:pPr>
            <a:endParaRPr sz="1500" dirty="0">
              <a:solidFill>
                <a:srgbClr val="000000"/>
              </a:solidFill>
              <a:latin typeface="Maiden Orange"/>
              <a:ea typeface="Maiden Orange"/>
              <a:cs typeface="Maiden Orange"/>
              <a:sym typeface="Maiden Orange"/>
            </a:endParaRPr>
          </a:p>
          <a:p>
            <a:pPr marL="0" lvl="0" indent="0" rtl="0">
              <a:spcBef>
                <a:spcPts val="0"/>
              </a:spcBef>
              <a:buNone/>
            </a:pPr>
            <a:r>
              <a:rPr lang="en" sz="1500" dirty="0">
                <a:solidFill>
                  <a:srgbClr val="274E13"/>
                </a:solidFill>
                <a:latin typeface="Maiden Orange"/>
                <a:ea typeface="Maiden Orange"/>
                <a:cs typeface="Maiden Orange"/>
                <a:sym typeface="Maiden Orange"/>
              </a:rPr>
              <a:t>6. </a:t>
            </a:r>
            <a:r>
              <a:rPr lang="en" sz="1500" u="sng" dirty="0">
                <a:solidFill>
                  <a:srgbClr val="274E13"/>
                </a:solidFill>
                <a:latin typeface="Maiden Orange"/>
                <a:ea typeface="Maiden Orange"/>
                <a:cs typeface="Maiden Orange"/>
                <a:sym typeface="Maiden Orange"/>
              </a:rPr>
              <a:t>Methamphetamines</a:t>
            </a:r>
            <a:r>
              <a:rPr lang="en" sz="1500" dirty="0">
                <a:solidFill>
                  <a:srgbClr val="274E13"/>
                </a:solidFill>
                <a:latin typeface="Maiden Orange"/>
                <a:ea typeface="Maiden Orange"/>
                <a:cs typeface="Maiden Orange"/>
                <a:sym typeface="Maiden Orange"/>
              </a:rPr>
              <a:t> (‘crystal meth’) Illegal drug manufactured in street labs that is either smoked or injected. </a:t>
            </a:r>
          </a:p>
          <a:p>
            <a:pPr marL="0" lvl="0" indent="0" rtl="0">
              <a:spcBef>
                <a:spcPts val="0"/>
              </a:spcBef>
              <a:buNone/>
            </a:pPr>
            <a:endParaRPr sz="1500" dirty="0">
              <a:solidFill>
                <a:srgbClr val="274E13"/>
              </a:solidFill>
              <a:latin typeface="Maiden Orange"/>
              <a:ea typeface="Maiden Orange"/>
              <a:cs typeface="Maiden Orange"/>
              <a:sym typeface="Maiden Orange"/>
            </a:endParaRPr>
          </a:p>
          <a:p>
            <a:pPr marL="0" lvl="0" indent="0" rtl="0">
              <a:spcBef>
                <a:spcPts val="0"/>
              </a:spcBef>
              <a:buNone/>
            </a:pPr>
            <a:r>
              <a:rPr lang="en" sz="1500" dirty="0">
                <a:solidFill>
                  <a:srgbClr val="274E13"/>
                </a:solidFill>
                <a:latin typeface="Maiden Orange"/>
                <a:ea typeface="Maiden Orange"/>
                <a:cs typeface="Maiden Orange"/>
                <a:sym typeface="Maiden Orange"/>
              </a:rPr>
              <a:t>As with all amphetamines, after using for awhile one ‘crashes’ &amp; exhibits withdrawal symptoms of fatigue, deep sleep, intense mental depression &amp; increased appetite. </a:t>
            </a:r>
          </a:p>
          <a:p>
            <a:pPr marL="0" lvl="0" indent="0" rtl="0">
              <a:spcBef>
                <a:spcPts val="0"/>
              </a:spcBef>
              <a:buNone/>
            </a:pPr>
            <a:endParaRPr sz="1500" dirty="0">
              <a:solidFill>
                <a:srgbClr val="274E13"/>
              </a:solidFill>
              <a:latin typeface="Maiden Orange"/>
              <a:ea typeface="Maiden Orange"/>
              <a:cs typeface="Maiden Orange"/>
              <a:sym typeface="Maiden Orange"/>
            </a:endParaRPr>
          </a:p>
          <a:p>
            <a:pPr marL="457200" lvl="0" indent="0" rtl="0">
              <a:spcBef>
                <a:spcPts val="0"/>
              </a:spcBef>
              <a:buNone/>
            </a:pPr>
            <a:r>
              <a:rPr lang="en" sz="1500" u="sng" dirty="0">
                <a:solidFill>
                  <a:srgbClr val="274E13"/>
                </a:solidFill>
                <a:latin typeface="Maiden Orange"/>
                <a:ea typeface="Maiden Orange"/>
                <a:cs typeface="Maiden Orange"/>
                <a:sym typeface="Maiden Orange"/>
              </a:rPr>
              <a:t>Incredibly addictive</a:t>
            </a:r>
            <a:r>
              <a:rPr lang="en" sz="1500" dirty="0">
                <a:solidFill>
                  <a:srgbClr val="274E13"/>
                </a:solidFill>
                <a:latin typeface="Maiden Orange"/>
                <a:ea typeface="Maiden Orange"/>
                <a:cs typeface="Maiden Orange"/>
                <a:sym typeface="Maiden Orange"/>
              </a:rPr>
              <a:t>! Over time it appears to </a:t>
            </a:r>
            <a:r>
              <a:rPr lang="en" sz="1500" u="sng" dirty="0">
                <a:solidFill>
                  <a:srgbClr val="274E13"/>
                </a:solidFill>
                <a:latin typeface="Maiden Orange"/>
                <a:ea typeface="Maiden Orange"/>
                <a:cs typeface="Maiden Orange"/>
                <a:sym typeface="Maiden Orange"/>
              </a:rPr>
              <a:t>reduce the baseline dopamine levels</a:t>
            </a:r>
            <a:r>
              <a:rPr lang="en" sz="1500" dirty="0">
                <a:solidFill>
                  <a:srgbClr val="274E13"/>
                </a:solidFill>
                <a:latin typeface="Maiden Orange"/>
                <a:ea typeface="Maiden Orange"/>
                <a:cs typeface="Maiden Orange"/>
                <a:sym typeface="Maiden Orange"/>
              </a:rPr>
              <a:t> leaving the users with </a:t>
            </a:r>
            <a:r>
              <a:rPr lang="en" sz="1500" u="sng" dirty="0">
                <a:solidFill>
                  <a:srgbClr val="274E13"/>
                </a:solidFill>
                <a:latin typeface="Maiden Orange"/>
                <a:ea typeface="Maiden Orange"/>
                <a:cs typeface="Maiden Orange"/>
                <a:sym typeface="Maiden Orange"/>
              </a:rPr>
              <a:t>permanently depressed functioning</a:t>
            </a:r>
            <a:r>
              <a:rPr lang="en" sz="1500" dirty="0">
                <a:solidFill>
                  <a:srgbClr val="274E13"/>
                </a:solidFill>
                <a:latin typeface="Maiden Orange"/>
                <a:ea typeface="Maiden Orange"/>
                <a:cs typeface="Maiden Orange"/>
                <a:sym typeface="Maiden Orange"/>
              </a:rPr>
              <a:t>. </a:t>
            </a:r>
          </a:p>
        </p:txBody>
      </p:sp>
      <p:sp>
        <p:nvSpPr>
          <p:cNvPr id="160" name="Shape 160"/>
          <p:cNvSpPr txBox="1">
            <a:spLocks noGrp="1"/>
          </p:cNvSpPr>
          <p:nvPr>
            <p:ph type="ctrTitle"/>
          </p:nvPr>
        </p:nvSpPr>
        <p:spPr>
          <a:xfrm>
            <a:off x="3445200" y="0"/>
            <a:ext cx="5672399" cy="516299"/>
          </a:xfrm>
          <a:prstGeom prst="rect">
            <a:avLst/>
          </a:prstGeom>
        </p:spPr>
        <p:txBody>
          <a:bodyPr lIns="91425" tIns="91425" rIns="91425" bIns="91425" anchor="t" anchorCtr="0">
            <a:noAutofit/>
          </a:bodyPr>
          <a:lstStyle/>
          <a:p>
            <a:pPr lvl="0" rtl="0">
              <a:spcBef>
                <a:spcPts val="0"/>
              </a:spcBef>
              <a:buNone/>
            </a:pPr>
            <a:r>
              <a:rPr lang="en" sz="1800" dirty="0">
                <a:solidFill>
                  <a:srgbClr val="FF0000"/>
                </a:solidFill>
                <a:latin typeface="Kranky"/>
                <a:ea typeface="Kranky"/>
                <a:cs typeface="Kranky"/>
                <a:sym typeface="Kranky"/>
              </a:rPr>
              <a:t>Stimulants:</a:t>
            </a:r>
            <a:r>
              <a:rPr lang="en" sz="1800" b="0" dirty="0">
                <a:solidFill>
                  <a:srgbClr val="FF0000"/>
                </a:solidFill>
                <a:latin typeface="Kranky"/>
                <a:ea typeface="Kranky"/>
                <a:cs typeface="Kranky"/>
                <a:sym typeface="Kranky"/>
              </a:rPr>
              <a:t> </a:t>
            </a:r>
            <a:r>
              <a:rPr lang="en" sz="1400" b="0" dirty="0">
                <a:latin typeface="Maiden Orange"/>
                <a:ea typeface="Maiden Orange"/>
                <a:cs typeface="Maiden Orange"/>
                <a:sym typeface="Maiden Orange"/>
              </a:rPr>
              <a:t>Drugs that </a:t>
            </a:r>
            <a:r>
              <a:rPr lang="en" sz="1400" b="0" u="sng" dirty="0">
                <a:latin typeface="Maiden Orange"/>
                <a:ea typeface="Maiden Orange"/>
                <a:cs typeface="Maiden Orange"/>
                <a:sym typeface="Maiden Orange"/>
              </a:rPr>
              <a:t>excite</a:t>
            </a:r>
            <a:r>
              <a:rPr lang="en" sz="1400" b="0" dirty="0">
                <a:latin typeface="Maiden Orange"/>
                <a:ea typeface="Maiden Orange"/>
                <a:cs typeface="Maiden Orange"/>
                <a:sym typeface="Maiden Orange"/>
              </a:rPr>
              <a:t> neural activity &amp; </a:t>
            </a:r>
            <a:r>
              <a:rPr lang="en" sz="1400" b="0" u="sng" dirty="0">
                <a:latin typeface="Maiden Orange"/>
                <a:ea typeface="Maiden Orange"/>
                <a:cs typeface="Maiden Orange"/>
                <a:sym typeface="Maiden Orange"/>
              </a:rPr>
              <a:t>speed-up</a:t>
            </a:r>
            <a:r>
              <a:rPr lang="en" sz="1400" b="0" dirty="0">
                <a:latin typeface="Maiden Orange"/>
                <a:ea typeface="Maiden Orange"/>
                <a:cs typeface="Maiden Orange"/>
                <a:sym typeface="Maiden Orange"/>
              </a:rPr>
              <a:t> body functions</a:t>
            </a:r>
          </a:p>
        </p:txBody>
      </p:sp>
      <p:pic>
        <p:nvPicPr>
          <p:cNvPr id="161" name="Shape 161"/>
          <p:cNvPicPr preferRelativeResize="0"/>
          <p:nvPr/>
        </p:nvPicPr>
        <p:blipFill>
          <a:blip r:embed="rId3">
            <a:alphaModFix/>
          </a:blip>
          <a:stretch>
            <a:fillRect/>
          </a:stretch>
        </p:blipFill>
        <p:spPr>
          <a:xfrm>
            <a:off x="0" y="0"/>
            <a:ext cx="3514550" cy="2051049"/>
          </a:xfrm>
          <a:prstGeom prst="rect">
            <a:avLst/>
          </a:prstGeom>
          <a:noFill/>
          <a:ln>
            <a:noFill/>
          </a:ln>
        </p:spPr>
      </p:pic>
      <p:pic>
        <p:nvPicPr>
          <p:cNvPr id="162" name="Shape 162"/>
          <p:cNvPicPr preferRelativeResize="0"/>
          <p:nvPr/>
        </p:nvPicPr>
        <p:blipFill>
          <a:blip r:embed="rId4">
            <a:alphaModFix/>
          </a:blip>
          <a:stretch>
            <a:fillRect/>
          </a:stretch>
        </p:blipFill>
        <p:spPr>
          <a:xfrm>
            <a:off x="0" y="2186200"/>
            <a:ext cx="3514550" cy="29573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0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000"/>
                                        <p:tgtEl>
                                          <p:spTgt spid="1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Effect transition="in" filter="fade">
                                      <p:cBhvr>
                                        <p:cTn id="37" dur="1000"/>
                                        <p:tgtEl>
                                          <p:spTgt spid="1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9">
                                            <p:txEl>
                                              <p:pRg st="7" end="7"/>
                                            </p:txEl>
                                          </p:spTgt>
                                        </p:tgtEl>
                                        <p:attrNameLst>
                                          <p:attrName>style.visibility</p:attrName>
                                        </p:attrNameLst>
                                      </p:cBhvr>
                                      <p:to>
                                        <p:strVal val="visible"/>
                                      </p:to>
                                    </p:set>
                                    <p:animEffect transition="in" filter="fade">
                                      <p:cBhvr>
                                        <p:cTn id="42" dur="1000"/>
                                        <p:tgtEl>
                                          <p:spTgt spid="1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Effect transition="in" filter="fade">
                                      <p:cBhvr>
                                        <p:cTn id="47" dur="1000"/>
                                        <p:tgtEl>
                                          <p:spTgt spid="1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0" y="849525"/>
            <a:ext cx="4184325" cy="3138524"/>
          </a:xfrm>
          <a:prstGeom prst="rect">
            <a:avLst/>
          </a:prstGeom>
          <a:noFill/>
          <a:ln>
            <a:noFill/>
          </a:ln>
        </p:spPr>
      </p:pic>
      <p:sp>
        <p:nvSpPr>
          <p:cNvPr id="168" name="Shape 168"/>
          <p:cNvSpPr txBox="1">
            <a:spLocks noGrp="1"/>
          </p:cNvSpPr>
          <p:nvPr>
            <p:ph type="ctrTitle"/>
          </p:nvPr>
        </p:nvSpPr>
        <p:spPr>
          <a:xfrm>
            <a:off x="4184325" y="0"/>
            <a:ext cx="4959600" cy="669000"/>
          </a:xfrm>
          <a:prstGeom prst="rect">
            <a:avLst/>
          </a:prstGeom>
        </p:spPr>
        <p:txBody>
          <a:bodyPr lIns="91425" tIns="91425" rIns="91425" bIns="91425" anchor="t" anchorCtr="0">
            <a:noAutofit/>
          </a:bodyPr>
          <a:lstStyle/>
          <a:p>
            <a:pPr lvl="0" rtl="0">
              <a:spcBef>
                <a:spcPts val="0"/>
              </a:spcBef>
              <a:buNone/>
            </a:pPr>
            <a:r>
              <a:rPr lang="en" sz="1300" dirty="0">
                <a:solidFill>
                  <a:srgbClr val="FF00FF"/>
                </a:solidFill>
                <a:latin typeface="Kranky"/>
                <a:ea typeface="Kranky"/>
                <a:cs typeface="Kranky"/>
                <a:sym typeface="Kranky"/>
              </a:rPr>
              <a:t>Hallucinogens: </a:t>
            </a:r>
            <a:r>
              <a:rPr lang="en" sz="1300" b="0" u="sng" dirty="0">
                <a:solidFill>
                  <a:srgbClr val="000000"/>
                </a:solidFill>
                <a:latin typeface="Maiden Orange"/>
                <a:ea typeface="Maiden Orange"/>
                <a:cs typeface="Maiden Orange"/>
                <a:sym typeface="Maiden Orange"/>
              </a:rPr>
              <a:t>psychedelic</a:t>
            </a:r>
            <a:r>
              <a:rPr lang="en" sz="1300" b="0" dirty="0">
                <a:solidFill>
                  <a:srgbClr val="000000"/>
                </a:solidFill>
                <a:latin typeface="Maiden Orange"/>
                <a:ea typeface="Maiden Orange"/>
                <a:cs typeface="Maiden Orange"/>
                <a:sym typeface="Maiden Orange"/>
              </a:rPr>
              <a:t> (mind-manifesting) drugs that distort perceptions &amp; evoke sensory images in the absence of sensory input.</a:t>
            </a:r>
          </a:p>
        </p:txBody>
      </p:sp>
      <p:pic>
        <p:nvPicPr>
          <p:cNvPr id="169" name="Shape 169"/>
          <p:cNvPicPr preferRelativeResize="0"/>
          <p:nvPr/>
        </p:nvPicPr>
        <p:blipFill>
          <a:blip r:embed="rId4">
            <a:alphaModFix/>
          </a:blip>
          <a:stretch>
            <a:fillRect/>
          </a:stretch>
        </p:blipFill>
        <p:spPr>
          <a:xfrm>
            <a:off x="2351925" y="-1"/>
            <a:ext cx="1832399" cy="1358749"/>
          </a:xfrm>
          <a:prstGeom prst="rect">
            <a:avLst/>
          </a:prstGeom>
          <a:noFill/>
          <a:ln>
            <a:noFill/>
          </a:ln>
        </p:spPr>
      </p:pic>
      <p:pic>
        <p:nvPicPr>
          <p:cNvPr id="170" name="Shape 170"/>
          <p:cNvPicPr preferRelativeResize="0"/>
          <p:nvPr/>
        </p:nvPicPr>
        <p:blipFill>
          <a:blip r:embed="rId5">
            <a:alphaModFix/>
          </a:blip>
          <a:stretch>
            <a:fillRect/>
          </a:stretch>
        </p:blipFill>
        <p:spPr>
          <a:xfrm>
            <a:off x="0" y="-2"/>
            <a:ext cx="2351924" cy="1358749"/>
          </a:xfrm>
          <a:prstGeom prst="rect">
            <a:avLst/>
          </a:prstGeom>
          <a:noFill/>
          <a:ln>
            <a:noFill/>
          </a:ln>
        </p:spPr>
      </p:pic>
      <p:pic>
        <p:nvPicPr>
          <p:cNvPr id="171" name="Shape 171"/>
          <p:cNvPicPr preferRelativeResize="0"/>
          <p:nvPr/>
        </p:nvPicPr>
        <p:blipFill>
          <a:blip r:embed="rId6">
            <a:alphaModFix/>
          </a:blip>
          <a:stretch>
            <a:fillRect/>
          </a:stretch>
        </p:blipFill>
        <p:spPr>
          <a:xfrm>
            <a:off x="0" y="3716200"/>
            <a:ext cx="4184324" cy="1427299"/>
          </a:xfrm>
          <a:prstGeom prst="rect">
            <a:avLst/>
          </a:prstGeom>
          <a:noFill/>
          <a:ln>
            <a:noFill/>
          </a:ln>
        </p:spPr>
      </p:pic>
      <p:sp>
        <p:nvSpPr>
          <p:cNvPr id="172" name="Shape 172"/>
          <p:cNvSpPr txBox="1">
            <a:spLocks noGrp="1"/>
          </p:cNvSpPr>
          <p:nvPr>
            <p:ph type="body" idx="1"/>
          </p:nvPr>
        </p:nvSpPr>
        <p:spPr>
          <a:xfrm>
            <a:off x="4184325" y="669000"/>
            <a:ext cx="4917899" cy="4474200"/>
          </a:xfrm>
          <a:prstGeom prst="rect">
            <a:avLst/>
          </a:prstGeom>
          <a:solidFill>
            <a:srgbClr val="FFF2CC"/>
          </a:solid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 sz="1200" b="1" dirty="0">
                <a:solidFill>
                  <a:srgbClr val="9900FF"/>
                </a:solidFill>
                <a:latin typeface="Maiden Orange"/>
                <a:ea typeface="Maiden Orange"/>
                <a:cs typeface="Maiden Orange"/>
                <a:sym typeface="Maiden Orange"/>
              </a:rPr>
              <a:t>LSD</a:t>
            </a:r>
            <a:r>
              <a:rPr lang="en" sz="1200" dirty="0">
                <a:solidFill>
                  <a:srgbClr val="9900FF"/>
                </a:solidFill>
                <a:latin typeface="Maiden Orange"/>
                <a:ea typeface="Maiden Orange"/>
                <a:cs typeface="Maiden Orange"/>
                <a:sym typeface="Maiden Orange"/>
              </a:rPr>
              <a:t> (Lysergic Acid Diethylamide) “ACID”</a:t>
            </a:r>
            <a:r>
              <a:rPr lang="en" sz="1200" dirty="0">
                <a:solidFill>
                  <a:srgbClr val="000000"/>
                </a:solidFill>
                <a:latin typeface="Maiden Orange"/>
                <a:ea typeface="Maiden Orange"/>
                <a:cs typeface="Maiden Orange"/>
                <a:sym typeface="Maiden Orange"/>
              </a:rPr>
              <a:t> </a:t>
            </a:r>
            <a:r>
              <a:rPr lang="en" sz="1200" dirty="0">
                <a:solidFill>
                  <a:srgbClr val="9900FF"/>
                </a:solidFill>
                <a:latin typeface="Maiden Orange"/>
                <a:ea typeface="Maiden Orange"/>
                <a:cs typeface="Maiden Orange"/>
                <a:sym typeface="Maiden Orange"/>
              </a:rPr>
              <a:t>- one of the most powerful drugs known - only takes 1-millionth of an ounce to produce mind altering effects.</a:t>
            </a:r>
          </a:p>
          <a:p>
            <a:pPr marL="457200" lvl="0" indent="0" rtl="0">
              <a:spcBef>
                <a:spcPts val="0"/>
              </a:spcBef>
              <a:buNone/>
            </a:pPr>
            <a:r>
              <a:rPr lang="en" sz="1200" dirty="0">
                <a:solidFill>
                  <a:srgbClr val="9900FF"/>
                </a:solidFill>
                <a:latin typeface="Maiden Orange"/>
                <a:ea typeface="Maiden Orange"/>
                <a:cs typeface="Maiden Orange"/>
                <a:sym typeface="Maiden Orange"/>
              </a:rPr>
              <a:t>1st synthesized from rye fungus by Swiss chemist in late 1930s </a:t>
            </a:r>
          </a:p>
          <a:p>
            <a:pPr marL="457200" lvl="0" indent="0" rtl="0">
              <a:spcBef>
                <a:spcPts val="0"/>
              </a:spcBef>
              <a:buNone/>
            </a:pPr>
            <a:r>
              <a:rPr lang="en" sz="1200" dirty="0">
                <a:solidFill>
                  <a:srgbClr val="9900FF"/>
                </a:solidFill>
                <a:latin typeface="Maiden Orange"/>
                <a:ea typeface="Maiden Orange"/>
                <a:cs typeface="Maiden Orange"/>
                <a:sym typeface="Maiden Orange"/>
              </a:rPr>
              <a:t>(Hofmann accidentally ingested a small amount of the substance)</a:t>
            </a:r>
          </a:p>
          <a:p>
            <a:pPr marL="457200" lvl="0" indent="0" rtl="0">
              <a:spcBef>
                <a:spcPts val="0"/>
              </a:spcBef>
              <a:buNone/>
            </a:pPr>
            <a:endParaRPr sz="1200" dirty="0">
              <a:solidFill>
                <a:srgbClr val="9900FF"/>
              </a:solidFill>
              <a:latin typeface="Maiden Orange"/>
              <a:ea typeface="Maiden Orange"/>
              <a:cs typeface="Maiden Orange"/>
              <a:sym typeface="Maiden Orange"/>
            </a:endParaRPr>
          </a:p>
          <a:p>
            <a:pPr marL="914400" lvl="0" indent="-342900" rtl="0">
              <a:spcBef>
                <a:spcPts val="0"/>
              </a:spcBef>
              <a:buSzPct val="100000"/>
              <a:buFont typeface="Maiden Orange"/>
              <a:buChar char="★"/>
            </a:pPr>
            <a:r>
              <a:rPr lang="en" sz="1200" dirty="0">
                <a:solidFill>
                  <a:srgbClr val="9900FF"/>
                </a:solidFill>
                <a:latin typeface="Maiden Orange"/>
                <a:ea typeface="Maiden Orange"/>
                <a:cs typeface="Maiden Orange"/>
                <a:sym typeface="Maiden Orange"/>
              </a:rPr>
              <a:t>Trip lasts 6-14 hours - effects vary greatly</a:t>
            </a:r>
          </a:p>
          <a:p>
            <a:pPr marL="914400" lvl="0" indent="-342900" rtl="0">
              <a:spcBef>
                <a:spcPts val="0"/>
              </a:spcBef>
              <a:buSzPct val="100000"/>
              <a:buFont typeface="Maiden Orange"/>
              <a:buChar char="★"/>
            </a:pPr>
            <a:r>
              <a:rPr lang="en" sz="1200" dirty="0">
                <a:solidFill>
                  <a:srgbClr val="9900FF"/>
                </a:solidFill>
                <a:latin typeface="Maiden Orange"/>
                <a:ea typeface="Maiden Orange"/>
                <a:cs typeface="Maiden Orange"/>
                <a:sym typeface="Maiden Orange"/>
              </a:rPr>
              <a:t>Visual distortions &amp; hallucinations</a:t>
            </a:r>
          </a:p>
          <a:p>
            <a:pPr marL="914400" lvl="0" indent="-342900" rtl="0">
              <a:spcBef>
                <a:spcPts val="0"/>
              </a:spcBef>
              <a:buSzPct val="100000"/>
              <a:buFont typeface="Maiden Orange"/>
              <a:buChar char="★"/>
            </a:pPr>
            <a:r>
              <a:rPr lang="en" sz="1200" dirty="0">
                <a:solidFill>
                  <a:srgbClr val="9900FF"/>
                </a:solidFill>
                <a:latin typeface="Maiden Orange"/>
                <a:ea typeface="Maiden Orange"/>
                <a:cs typeface="Maiden Orange"/>
                <a:sym typeface="Maiden Orange"/>
              </a:rPr>
              <a:t>Emotions are very intense &amp; unstable &amp; impaired thought</a:t>
            </a:r>
          </a:p>
          <a:p>
            <a:pPr marL="0" lvl="0" indent="0" rtl="0">
              <a:spcBef>
                <a:spcPts val="0"/>
              </a:spcBef>
              <a:buNone/>
            </a:pPr>
            <a:endParaRPr sz="1200" dirty="0">
              <a:solidFill>
                <a:srgbClr val="9900FF"/>
              </a:solidFill>
              <a:latin typeface="Maiden Orange"/>
              <a:ea typeface="Maiden Orange"/>
              <a:cs typeface="Maiden Orange"/>
              <a:sym typeface="Maiden Orange"/>
            </a:endParaRPr>
          </a:p>
          <a:p>
            <a:pPr marL="0" lvl="0" indent="0" rtl="0">
              <a:spcBef>
                <a:spcPts val="0"/>
              </a:spcBef>
              <a:buNone/>
            </a:pPr>
            <a:r>
              <a:rPr lang="en" sz="1200" b="1" dirty="0">
                <a:solidFill>
                  <a:srgbClr val="9900FF"/>
                </a:solidFill>
                <a:latin typeface="Maiden Orange"/>
                <a:ea typeface="Maiden Orange"/>
                <a:cs typeface="Maiden Orange"/>
                <a:sym typeface="Maiden Orange"/>
              </a:rPr>
              <a:t>Bad Trips</a:t>
            </a:r>
            <a:r>
              <a:rPr lang="en" sz="1200" dirty="0">
                <a:solidFill>
                  <a:srgbClr val="9900FF"/>
                </a:solidFill>
                <a:latin typeface="Maiden Orange"/>
                <a:ea typeface="Maiden Orange"/>
                <a:cs typeface="Maiden Orange"/>
                <a:sym typeface="Maiden Orange"/>
              </a:rPr>
              <a:t>: </a:t>
            </a:r>
            <a:r>
              <a:rPr lang="en" sz="1200" u="sng" dirty="0">
                <a:solidFill>
                  <a:srgbClr val="9900FF"/>
                </a:solidFill>
                <a:latin typeface="Maiden Orange"/>
                <a:ea typeface="Maiden Orange"/>
                <a:cs typeface="Maiden Orange"/>
                <a:sym typeface="Maiden Orange"/>
              </a:rPr>
              <a:t>terrifying</a:t>
            </a:r>
            <a:r>
              <a:rPr lang="en" sz="1200" dirty="0">
                <a:solidFill>
                  <a:srgbClr val="9900FF"/>
                </a:solidFill>
                <a:latin typeface="Maiden Orange"/>
                <a:ea typeface="Maiden Orange"/>
                <a:cs typeface="Maiden Orange"/>
                <a:sym typeface="Maiden Orange"/>
              </a:rPr>
              <a:t> &amp; users are in a state of </a:t>
            </a:r>
            <a:r>
              <a:rPr lang="en" sz="1200" u="sng" dirty="0">
                <a:solidFill>
                  <a:srgbClr val="9900FF"/>
                </a:solidFill>
                <a:latin typeface="Maiden Orange"/>
                <a:ea typeface="Maiden Orange"/>
                <a:cs typeface="Maiden Orange"/>
                <a:sym typeface="Maiden Orange"/>
              </a:rPr>
              <a:t>panic</a:t>
            </a:r>
            <a:r>
              <a:rPr lang="en" sz="1200" dirty="0">
                <a:solidFill>
                  <a:srgbClr val="9900FF"/>
                </a:solidFill>
                <a:latin typeface="Maiden Orange"/>
                <a:ea typeface="Maiden Orange"/>
                <a:cs typeface="Maiden Orange"/>
                <a:sym typeface="Maiden Orange"/>
              </a:rPr>
              <a:t>. Feel as if they have gone mad &amp; will never return to normal. Some have ended tragically in accidents, death, or suicide.</a:t>
            </a:r>
          </a:p>
          <a:p>
            <a:pPr marL="0" lvl="0" indent="0" rtl="0">
              <a:spcBef>
                <a:spcPts val="0"/>
              </a:spcBef>
              <a:buNone/>
            </a:pPr>
            <a:endParaRPr sz="1200" dirty="0">
              <a:solidFill>
                <a:srgbClr val="9900FF"/>
              </a:solidFill>
              <a:latin typeface="Maiden Orange"/>
              <a:ea typeface="Maiden Orange"/>
              <a:cs typeface="Maiden Orange"/>
              <a:sym typeface="Maiden Orange"/>
            </a:endParaRPr>
          </a:p>
          <a:p>
            <a:pPr marL="0" lvl="0" indent="0" rtl="0">
              <a:spcBef>
                <a:spcPts val="0"/>
              </a:spcBef>
              <a:buNone/>
            </a:pPr>
            <a:r>
              <a:rPr lang="en" sz="1200" b="1" u="sng" dirty="0">
                <a:solidFill>
                  <a:srgbClr val="9900FF"/>
                </a:solidFill>
                <a:latin typeface="Maiden Orange"/>
                <a:ea typeface="Maiden Orange"/>
                <a:cs typeface="Maiden Orange"/>
                <a:sym typeface="Maiden Orange"/>
              </a:rPr>
              <a:t>Flashbacks</a:t>
            </a:r>
            <a:r>
              <a:rPr lang="en" sz="1200" dirty="0">
                <a:solidFill>
                  <a:srgbClr val="9900FF"/>
                </a:solidFill>
                <a:latin typeface="Maiden Orange"/>
                <a:ea typeface="Maiden Orange"/>
                <a:cs typeface="Maiden Orange"/>
                <a:sym typeface="Maiden Orange"/>
              </a:rPr>
              <a:t> - The substance is forever stored inside the synapses of your spine. It is very possible to have sudden and w/o warning recurring ‘trips.’ </a:t>
            </a:r>
          </a:p>
          <a:p>
            <a:pPr marL="457200" lvl="0" indent="0" rtl="0">
              <a:spcBef>
                <a:spcPts val="0"/>
              </a:spcBef>
              <a:buClr>
                <a:schemeClr val="dk1"/>
              </a:buClr>
              <a:buSzPct val="78571"/>
              <a:buFont typeface="Arial"/>
              <a:buNone/>
            </a:pPr>
            <a:r>
              <a:rPr lang="en" sz="1200" dirty="0">
                <a:solidFill>
                  <a:srgbClr val="9900FF"/>
                </a:solidFill>
                <a:latin typeface="Maiden Orange"/>
                <a:ea typeface="Maiden Orange"/>
                <a:cs typeface="Maiden Orange"/>
                <a:sym typeface="Maiden Orange"/>
              </a:rPr>
              <a:t>Marijuana &amp; LSD </a:t>
            </a:r>
          </a:p>
          <a:p>
            <a:pPr marL="457200" lvl="0" indent="0" rtl="0">
              <a:spcBef>
                <a:spcPts val="0"/>
              </a:spcBef>
              <a:buClr>
                <a:schemeClr val="dk1"/>
              </a:buClr>
              <a:buSzPct val="78571"/>
              <a:buFont typeface="Arial"/>
              <a:buNone/>
            </a:pPr>
            <a:r>
              <a:rPr lang="en" sz="1200" dirty="0">
                <a:solidFill>
                  <a:srgbClr val="9900FF"/>
                </a:solidFill>
                <a:latin typeface="Maiden Orange"/>
                <a:ea typeface="Maiden Orange"/>
                <a:cs typeface="Maiden Orange"/>
                <a:sym typeface="Maiden Orange"/>
              </a:rPr>
              <a:t>Not physically addictive</a:t>
            </a:r>
          </a:p>
          <a:p>
            <a:pPr marL="457200" lvl="0" indent="0" rtl="0">
              <a:spcBef>
                <a:spcPts val="0"/>
              </a:spcBef>
              <a:buNone/>
            </a:pPr>
            <a:r>
              <a:rPr lang="en" sz="1200" dirty="0">
                <a:solidFill>
                  <a:srgbClr val="9900FF"/>
                </a:solidFill>
                <a:latin typeface="Maiden Orange"/>
                <a:ea typeface="Maiden Orange"/>
                <a:cs typeface="Maiden Orange"/>
                <a:sym typeface="Maiden Orange"/>
              </a:rPr>
              <a:t>But, </a:t>
            </a:r>
            <a:r>
              <a:rPr lang="en" sz="1200" b="1" dirty="0">
                <a:solidFill>
                  <a:srgbClr val="9900FF"/>
                </a:solidFill>
                <a:latin typeface="Maiden Orange"/>
                <a:ea typeface="Maiden Orange"/>
                <a:cs typeface="Maiden Orange"/>
                <a:sym typeface="Maiden Orange"/>
              </a:rPr>
              <a:t>HIGHLY</a:t>
            </a:r>
            <a:r>
              <a:rPr lang="en" sz="1200" dirty="0">
                <a:solidFill>
                  <a:srgbClr val="9900FF"/>
                </a:solidFill>
                <a:latin typeface="Maiden Orange"/>
                <a:ea typeface="Maiden Orange"/>
                <a:cs typeface="Maiden Orange"/>
                <a:sym typeface="Maiden Orange"/>
              </a:rPr>
              <a:t> </a:t>
            </a:r>
            <a:r>
              <a:rPr lang="en" sz="1200" u="sng" dirty="0">
                <a:solidFill>
                  <a:srgbClr val="9900FF"/>
                </a:solidFill>
                <a:latin typeface="Maiden Orange"/>
                <a:ea typeface="Maiden Orange"/>
                <a:cs typeface="Maiden Orange"/>
                <a:sym typeface="Maiden Orange"/>
              </a:rPr>
              <a:t>psychologically addictive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1000"/>
                                        <p:tgtEl>
                                          <p:spTgt spid="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Effect transition="in" filter="fade">
                                      <p:cBhvr>
                                        <p:cTn id="37" dur="1000"/>
                                        <p:tgtEl>
                                          <p:spTgt spid="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xEl>
                                              <p:pRg st="7" end="7"/>
                                            </p:txEl>
                                          </p:spTgt>
                                        </p:tgtEl>
                                        <p:attrNameLst>
                                          <p:attrName>style.visibility</p:attrName>
                                        </p:attrNameLst>
                                      </p:cBhvr>
                                      <p:to>
                                        <p:strVal val="visible"/>
                                      </p:to>
                                    </p:set>
                                    <p:animEffect transition="in" filter="fade">
                                      <p:cBhvr>
                                        <p:cTn id="42" dur="1000"/>
                                        <p:tgtEl>
                                          <p:spTgt spid="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2">
                                            <p:txEl>
                                              <p:pRg st="8" end="8"/>
                                            </p:txEl>
                                          </p:spTgt>
                                        </p:tgtEl>
                                        <p:attrNameLst>
                                          <p:attrName>style.visibility</p:attrName>
                                        </p:attrNameLst>
                                      </p:cBhvr>
                                      <p:to>
                                        <p:strVal val="visible"/>
                                      </p:to>
                                    </p:set>
                                    <p:animEffect transition="in" filter="fade">
                                      <p:cBhvr>
                                        <p:cTn id="47" dur="1000"/>
                                        <p:tgtEl>
                                          <p:spTgt spid="1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2">
                                            <p:txEl>
                                              <p:pRg st="9" end="9"/>
                                            </p:txEl>
                                          </p:spTgt>
                                        </p:tgtEl>
                                        <p:attrNameLst>
                                          <p:attrName>style.visibility</p:attrName>
                                        </p:attrNameLst>
                                      </p:cBhvr>
                                      <p:to>
                                        <p:strVal val="visible"/>
                                      </p:to>
                                    </p:set>
                                    <p:animEffect transition="in" filter="fade">
                                      <p:cBhvr>
                                        <p:cTn id="52" dur="1000"/>
                                        <p:tgtEl>
                                          <p:spTgt spid="17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2">
                                            <p:txEl>
                                              <p:pRg st="10" end="10"/>
                                            </p:txEl>
                                          </p:spTgt>
                                        </p:tgtEl>
                                        <p:attrNameLst>
                                          <p:attrName>style.visibility</p:attrName>
                                        </p:attrNameLst>
                                      </p:cBhvr>
                                      <p:to>
                                        <p:strVal val="visible"/>
                                      </p:to>
                                    </p:set>
                                    <p:animEffect transition="in" filter="fade">
                                      <p:cBhvr>
                                        <p:cTn id="57" dur="1000"/>
                                        <p:tgtEl>
                                          <p:spTgt spid="17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2">
                                            <p:txEl>
                                              <p:pRg st="11" end="11"/>
                                            </p:txEl>
                                          </p:spTgt>
                                        </p:tgtEl>
                                        <p:attrNameLst>
                                          <p:attrName>style.visibility</p:attrName>
                                        </p:attrNameLst>
                                      </p:cBhvr>
                                      <p:to>
                                        <p:strVal val="visible"/>
                                      </p:to>
                                    </p:set>
                                    <p:animEffect transition="in" filter="fade">
                                      <p:cBhvr>
                                        <p:cTn id="62" dur="1000"/>
                                        <p:tgtEl>
                                          <p:spTgt spid="17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2">
                                            <p:txEl>
                                              <p:pRg st="12" end="12"/>
                                            </p:txEl>
                                          </p:spTgt>
                                        </p:tgtEl>
                                        <p:attrNameLst>
                                          <p:attrName>style.visibility</p:attrName>
                                        </p:attrNameLst>
                                      </p:cBhvr>
                                      <p:to>
                                        <p:strVal val="visible"/>
                                      </p:to>
                                    </p:set>
                                    <p:animEffect transition="in" filter="fade">
                                      <p:cBhvr>
                                        <p:cTn id="67" dur="1000"/>
                                        <p:tgtEl>
                                          <p:spTgt spid="17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2">
                                            <p:txEl>
                                              <p:pRg st="13" end="13"/>
                                            </p:txEl>
                                          </p:spTgt>
                                        </p:tgtEl>
                                        <p:attrNameLst>
                                          <p:attrName>style.visibility</p:attrName>
                                        </p:attrNameLst>
                                      </p:cBhvr>
                                      <p:to>
                                        <p:strVal val="visible"/>
                                      </p:to>
                                    </p:set>
                                    <p:animEffect transition="in" filter="fade">
                                      <p:cBhvr>
                                        <p:cTn id="72" dur="1000"/>
                                        <p:tgtEl>
                                          <p:spTgt spid="17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2" y="3295650"/>
            <a:ext cx="2466975" cy="1847850"/>
          </a:xfrm>
          <a:prstGeom prst="rect">
            <a:avLst/>
          </a:prstGeom>
          <a:noFill/>
          <a:ln>
            <a:noFill/>
          </a:ln>
        </p:spPr>
      </p:pic>
      <p:pic>
        <p:nvPicPr>
          <p:cNvPr id="178" name="Shape 178"/>
          <p:cNvPicPr preferRelativeResize="0"/>
          <p:nvPr/>
        </p:nvPicPr>
        <p:blipFill>
          <a:blip r:embed="rId4">
            <a:alphaModFix/>
          </a:blip>
          <a:stretch>
            <a:fillRect/>
          </a:stretch>
        </p:blipFill>
        <p:spPr>
          <a:xfrm>
            <a:off x="0" y="1603124"/>
            <a:ext cx="2332450" cy="1814200"/>
          </a:xfrm>
          <a:prstGeom prst="rect">
            <a:avLst/>
          </a:prstGeom>
          <a:noFill/>
          <a:ln>
            <a:noFill/>
          </a:ln>
        </p:spPr>
      </p:pic>
      <p:pic>
        <p:nvPicPr>
          <p:cNvPr id="179" name="Shape 179"/>
          <p:cNvPicPr preferRelativeResize="0"/>
          <p:nvPr/>
        </p:nvPicPr>
        <p:blipFill>
          <a:blip r:embed="rId5">
            <a:alphaModFix/>
          </a:blip>
          <a:stretch>
            <a:fillRect/>
          </a:stretch>
        </p:blipFill>
        <p:spPr>
          <a:xfrm>
            <a:off x="2234000" y="0"/>
            <a:ext cx="2986575" cy="1692625"/>
          </a:xfrm>
          <a:prstGeom prst="rect">
            <a:avLst/>
          </a:prstGeom>
          <a:noFill/>
          <a:ln>
            <a:noFill/>
          </a:ln>
        </p:spPr>
      </p:pic>
      <p:sp>
        <p:nvSpPr>
          <p:cNvPr id="180" name="Shape 180"/>
          <p:cNvSpPr txBox="1">
            <a:spLocks noGrp="1"/>
          </p:cNvSpPr>
          <p:nvPr>
            <p:ph type="body" idx="1"/>
          </p:nvPr>
        </p:nvSpPr>
        <p:spPr>
          <a:xfrm>
            <a:off x="5303100" y="849600"/>
            <a:ext cx="3814199" cy="4293900"/>
          </a:xfrm>
          <a:prstGeom prst="rect">
            <a:avLst/>
          </a:prstGeom>
          <a:solidFill>
            <a:srgbClr val="FFF2CC"/>
          </a:solid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 sz="1300" b="1" dirty="0">
                <a:solidFill>
                  <a:srgbClr val="38761D"/>
                </a:solidFill>
                <a:latin typeface="Maiden Orange"/>
                <a:ea typeface="Maiden Orange"/>
                <a:cs typeface="Maiden Orange"/>
                <a:sym typeface="Maiden Orange"/>
              </a:rPr>
              <a:t>Marijuana</a:t>
            </a:r>
            <a:r>
              <a:rPr lang="en" sz="1300" dirty="0">
                <a:solidFill>
                  <a:srgbClr val="38761D"/>
                </a:solidFill>
                <a:latin typeface="Maiden Orange"/>
                <a:ea typeface="Maiden Orange"/>
                <a:cs typeface="Maiden Orange"/>
                <a:sym typeface="Maiden Orange"/>
              </a:rPr>
              <a:t>: Produces feeling of elation, promotes relaxation, relieves inhibitions, relieves anxiety, &amp; increases sensitivity to sights, sounds, &amp; touch.</a:t>
            </a:r>
          </a:p>
          <a:p>
            <a:pPr marL="0" lvl="0" indent="0" rtl="0">
              <a:spcBef>
                <a:spcPts val="0"/>
              </a:spcBef>
              <a:buNone/>
            </a:pPr>
            <a:r>
              <a:rPr lang="en" sz="1300" dirty="0">
                <a:solidFill>
                  <a:srgbClr val="38761D"/>
                </a:solidFill>
                <a:latin typeface="Maiden Orange"/>
                <a:ea typeface="Maiden Orange"/>
                <a:cs typeface="Maiden Orange"/>
                <a:sym typeface="Maiden Orange"/>
              </a:rPr>
              <a:t>Can cause a sense of time distortion.</a:t>
            </a:r>
          </a:p>
          <a:p>
            <a:pPr marL="0" lvl="0" indent="0" rtl="0">
              <a:spcBef>
                <a:spcPts val="0"/>
              </a:spcBef>
              <a:buNone/>
            </a:pPr>
            <a:r>
              <a:rPr lang="en" sz="1300" b="1" dirty="0">
                <a:solidFill>
                  <a:srgbClr val="38761D"/>
                </a:solidFill>
                <a:latin typeface="Maiden Orange"/>
                <a:ea typeface="Maiden Orange"/>
                <a:cs typeface="Maiden Orange"/>
                <a:sym typeface="Maiden Orange"/>
              </a:rPr>
              <a:t>THC</a:t>
            </a:r>
            <a:r>
              <a:rPr lang="en" sz="1300" dirty="0">
                <a:solidFill>
                  <a:srgbClr val="38761D"/>
                </a:solidFill>
                <a:latin typeface="Maiden Orange"/>
                <a:ea typeface="Maiden Orange"/>
                <a:cs typeface="Maiden Orange"/>
                <a:sym typeface="Maiden Orange"/>
              </a:rPr>
              <a:t> (tetrahydrocannabinol) - ingredient that produces the ‘high’ &amp; remains in body long after use.</a:t>
            </a:r>
          </a:p>
          <a:p>
            <a:pPr marL="0" lvl="0" indent="457200" rtl="0">
              <a:spcBef>
                <a:spcPts val="0"/>
              </a:spcBef>
              <a:buNone/>
            </a:pPr>
            <a:r>
              <a:rPr lang="en" sz="1300" dirty="0">
                <a:solidFill>
                  <a:srgbClr val="38761D"/>
                </a:solidFill>
                <a:latin typeface="Maiden Orange"/>
                <a:ea typeface="Maiden Orange"/>
                <a:cs typeface="Maiden Orange"/>
                <a:sym typeface="Maiden Orange"/>
              </a:rPr>
              <a:t>10% remains in system after 7 weeks</a:t>
            </a:r>
          </a:p>
          <a:p>
            <a:pPr marL="0" lvl="0" indent="0" rtl="0">
              <a:spcBef>
                <a:spcPts val="0"/>
              </a:spcBef>
              <a:buNone/>
            </a:pPr>
            <a:r>
              <a:rPr lang="en" sz="1300" b="1" dirty="0">
                <a:solidFill>
                  <a:srgbClr val="38761D"/>
                </a:solidFill>
                <a:latin typeface="Maiden Orange"/>
                <a:ea typeface="Maiden Orange"/>
                <a:cs typeface="Maiden Orange"/>
                <a:sym typeface="Maiden Orange"/>
              </a:rPr>
              <a:t>Effects: </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Impairs attention/coordination</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Slows reaction time</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Interferes with concentration</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logical thinking slows</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Difficulty forming new memories</a:t>
            </a:r>
          </a:p>
          <a:p>
            <a:pPr marL="914400" lvl="0" indent="-317500" rtl="0">
              <a:spcBef>
                <a:spcPts val="0"/>
              </a:spcBef>
              <a:buSzPct val="100000"/>
              <a:buFont typeface="Maiden Orange"/>
              <a:buChar char="★"/>
            </a:pPr>
            <a:r>
              <a:rPr lang="en" sz="1300" dirty="0">
                <a:solidFill>
                  <a:srgbClr val="38761D"/>
                </a:solidFill>
                <a:latin typeface="Maiden Orange"/>
                <a:ea typeface="Maiden Orange"/>
                <a:cs typeface="Maiden Orange"/>
                <a:sym typeface="Maiden Orange"/>
              </a:rPr>
              <a:t>&amp; Ability to hold in mind what was said</a:t>
            </a:r>
          </a:p>
          <a:p>
            <a:pPr lvl="0" rtl="0">
              <a:spcBef>
                <a:spcPts val="0"/>
              </a:spcBef>
              <a:buNone/>
            </a:pPr>
            <a:r>
              <a:rPr lang="en" sz="1300" dirty="0">
                <a:solidFill>
                  <a:srgbClr val="38761D"/>
                </a:solidFill>
                <a:latin typeface="Maiden Orange"/>
                <a:ea typeface="Maiden Orange"/>
                <a:cs typeface="Maiden Orange"/>
                <a:sym typeface="Maiden Orange"/>
              </a:rPr>
              <a:t>Chronic use associated with loss of motivation &amp; general apathy. Causes respiratory damage faster than smoking cigarettes &amp; heavy use/abuse affects the reproductive system, esp. in males.</a:t>
            </a:r>
          </a:p>
        </p:txBody>
      </p:sp>
      <p:sp>
        <p:nvSpPr>
          <p:cNvPr id="181" name="Shape 181"/>
          <p:cNvSpPr txBox="1">
            <a:spLocks noGrp="1"/>
          </p:cNvSpPr>
          <p:nvPr>
            <p:ph type="ctrTitle"/>
          </p:nvPr>
        </p:nvSpPr>
        <p:spPr>
          <a:xfrm>
            <a:off x="5303300" y="0"/>
            <a:ext cx="3814199" cy="849599"/>
          </a:xfrm>
          <a:prstGeom prst="rect">
            <a:avLst/>
          </a:prstGeom>
        </p:spPr>
        <p:txBody>
          <a:bodyPr lIns="91425" tIns="91425" rIns="91425" bIns="91425" anchor="t" anchorCtr="0">
            <a:noAutofit/>
          </a:bodyPr>
          <a:lstStyle/>
          <a:p>
            <a:pPr lvl="0" rtl="0">
              <a:spcBef>
                <a:spcPts val="0"/>
              </a:spcBef>
              <a:buNone/>
            </a:pPr>
            <a:r>
              <a:rPr lang="en" sz="1200" dirty="0">
                <a:solidFill>
                  <a:srgbClr val="FF00FF"/>
                </a:solidFill>
                <a:latin typeface="Kranky"/>
                <a:ea typeface="Kranky"/>
                <a:cs typeface="Kranky"/>
                <a:sym typeface="Kranky"/>
              </a:rPr>
              <a:t>Hallucinogens:</a:t>
            </a:r>
            <a:r>
              <a:rPr lang="en" sz="1200" dirty="0">
                <a:solidFill>
                  <a:srgbClr val="000000"/>
                </a:solidFill>
                <a:latin typeface="Kranky"/>
                <a:ea typeface="Kranky"/>
                <a:cs typeface="Kranky"/>
                <a:sym typeface="Kranky"/>
              </a:rPr>
              <a:t> </a:t>
            </a:r>
            <a:r>
              <a:rPr lang="en" sz="1200" b="0" u="sng" dirty="0">
                <a:solidFill>
                  <a:srgbClr val="000000"/>
                </a:solidFill>
                <a:latin typeface="Maiden Orange"/>
                <a:ea typeface="Maiden Orange"/>
                <a:cs typeface="Maiden Orange"/>
                <a:sym typeface="Maiden Orange"/>
              </a:rPr>
              <a:t>psychedelic</a:t>
            </a:r>
            <a:r>
              <a:rPr lang="en" sz="1200" b="0" dirty="0">
                <a:solidFill>
                  <a:srgbClr val="000000"/>
                </a:solidFill>
                <a:latin typeface="Maiden Orange"/>
                <a:ea typeface="Maiden Orange"/>
                <a:cs typeface="Maiden Orange"/>
                <a:sym typeface="Maiden Orange"/>
              </a:rPr>
              <a:t> (mind-manifesting) drugs that distort perceptions &amp; evoke sensory images in the absence of sensory input.</a:t>
            </a:r>
          </a:p>
        </p:txBody>
      </p:sp>
      <p:pic>
        <p:nvPicPr>
          <p:cNvPr id="182" name="Shape 182"/>
          <p:cNvPicPr preferRelativeResize="0"/>
          <p:nvPr/>
        </p:nvPicPr>
        <p:blipFill>
          <a:blip r:embed="rId6">
            <a:alphaModFix/>
          </a:blip>
          <a:stretch>
            <a:fillRect/>
          </a:stretch>
        </p:blipFill>
        <p:spPr>
          <a:xfrm>
            <a:off x="0" y="0"/>
            <a:ext cx="2541250" cy="1692625"/>
          </a:xfrm>
          <a:prstGeom prst="rect">
            <a:avLst/>
          </a:prstGeom>
          <a:noFill/>
          <a:ln>
            <a:noFill/>
          </a:ln>
        </p:spPr>
      </p:pic>
      <p:pic>
        <p:nvPicPr>
          <p:cNvPr id="183" name="Shape 183"/>
          <p:cNvPicPr preferRelativeResize="0"/>
          <p:nvPr/>
        </p:nvPicPr>
        <p:blipFill>
          <a:blip r:embed="rId7">
            <a:alphaModFix/>
          </a:blip>
          <a:stretch>
            <a:fillRect/>
          </a:stretch>
        </p:blipFill>
        <p:spPr>
          <a:xfrm>
            <a:off x="2332449" y="1741075"/>
            <a:ext cx="2888124" cy="34024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Effect transition="in" filter="fade">
                                      <p:cBhvr>
                                        <p:cTn id="32" dur="1000"/>
                                        <p:tgtEl>
                                          <p:spTgt spid="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Effect transition="in" filter="fade">
                                      <p:cBhvr>
                                        <p:cTn id="37" dur="1000"/>
                                        <p:tgtEl>
                                          <p:spTgt spid="1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0">
                                            <p:txEl>
                                              <p:pRg st="7" end="7"/>
                                            </p:txEl>
                                          </p:spTgt>
                                        </p:tgtEl>
                                        <p:attrNameLst>
                                          <p:attrName>style.visibility</p:attrName>
                                        </p:attrNameLst>
                                      </p:cBhvr>
                                      <p:to>
                                        <p:strVal val="visible"/>
                                      </p:to>
                                    </p:set>
                                    <p:animEffect transition="in" filter="fade">
                                      <p:cBhvr>
                                        <p:cTn id="42" dur="1000"/>
                                        <p:tgtEl>
                                          <p:spTgt spid="1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0">
                                            <p:txEl>
                                              <p:pRg st="8" end="8"/>
                                            </p:txEl>
                                          </p:spTgt>
                                        </p:tgtEl>
                                        <p:attrNameLst>
                                          <p:attrName>style.visibility</p:attrName>
                                        </p:attrNameLst>
                                      </p:cBhvr>
                                      <p:to>
                                        <p:strVal val="visible"/>
                                      </p:to>
                                    </p:set>
                                    <p:animEffect transition="in" filter="fade">
                                      <p:cBhvr>
                                        <p:cTn id="47" dur="1000"/>
                                        <p:tgtEl>
                                          <p:spTgt spid="18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0">
                                            <p:txEl>
                                              <p:pRg st="9" end="9"/>
                                            </p:txEl>
                                          </p:spTgt>
                                        </p:tgtEl>
                                        <p:attrNameLst>
                                          <p:attrName>style.visibility</p:attrName>
                                        </p:attrNameLst>
                                      </p:cBhvr>
                                      <p:to>
                                        <p:strVal val="visible"/>
                                      </p:to>
                                    </p:set>
                                    <p:animEffect transition="in" filter="fade">
                                      <p:cBhvr>
                                        <p:cTn id="52" dur="1000"/>
                                        <p:tgtEl>
                                          <p:spTgt spid="18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0">
                                            <p:txEl>
                                              <p:pRg st="10" end="10"/>
                                            </p:txEl>
                                          </p:spTgt>
                                        </p:tgtEl>
                                        <p:attrNameLst>
                                          <p:attrName>style.visibility</p:attrName>
                                        </p:attrNameLst>
                                      </p:cBhvr>
                                      <p:to>
                                        <p:strVal val="visible"/>
                                      </p:to>
                                    </p:set>
                                    <p:animEffect transition="in" filter="fade">
                                      <p:cBhvr>
                                        <p:cTn id="57" dur="1000"/>
                                        <p:tgtEl>
                                          <p:spTgt spid="18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0">
                                            <p:txEl>
                                              <p:pRg st="11" end="11"/>
                                            </p:txEl>
                                          </p:spTgt>
                                        </p:tgtEl>
                                        <p:attrNameLst>
                                          <p:attrName>style.visibility</p:attrName>
                                        </p:attrNameLst>
                                      </p:cBhvr>
                                      <p:to>
                                        <p:strVal val="visible"/>
                                      </p:to>
                                    </p:set>
                                    <p:animEffect transition="in" filter="fade">
                                      <p:cBhvr>
                                        <p:cTn id="62" dur="1000"/>
                                        <p:tgtEl>
                                          <p:spTgt spid="18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0" y="0"/>
            <a:ext cx="6852024" cy="5143499"/>
          </a:xfrm>
          <a:prstGeom prst="rect">
            <a:avLst/>
          </a:prstGeom>
          <a:noFill/>
          <a:ln>
            <a:noFill/>
          </a:ln>
        </p:spPr>
      </p:pic>
      <p:pic>
        <p:nvPicPr>
          <p:cNvPr id="189" name="Shape 189"/>
          <p:cNvPicPr preferRelativeResize="0"/>
          <p:nvPr/>
        </p:nvPicPr>
        <p:blipFill>
          <a:blip r:embed="rId4">
            <a:alphaModFix/>
          </a:blip>
          <a:stretch>
            <a:fillRect/>
          </a:stretch>
        </p:blipFill>
        <p:spPr>
          <a:xfrm>
            <a:off x="6875122" y="0"/>
            <a:ext cx="1395374" cy="1264499"/>
          </a:xfrm>
          <a:prstGeom prst="rect">
            <a:avLst/>
          </a:prstGeom>
          <a:noFill/>
          <a:ln>
            <a:noFill/>
          </a:ln>
        </p:spPr>
      </p:pic>
      <p:pic>
        <p:nvPicPr>
          <p:cNvPr id="190" name="Shape 190"/>
          <p:cNvPicPr preferRelativeResize="0"/>
          <p:nvPr/>
        </p:nvPicPr>
        <p:blipFill>
          <a:blip r:embed="rId5">
            <a:alphaModFix/>
          </a:blip>
          <a:stretch>
            <a:fillRect/>
          </a:stretch>
        </p:blipFill>
        <p:spPr>
          <a:xfrm>
            <a:off x="6852037" y="1261650"/>
            <a:ext cx="2291974" cy="3474275"/>
          </a:xfrm>
          <a:prstGeom prst="rect">
            <a:avLst/>
          </a:prstGeom>
          <a:noFill/>
          <a:ln>
            <a:noFill/>
          </a:ln>
        </p:spPr>
      </p:pic>
      <p:sp>
        <p:nvSpPr>
          <p:cNvPr id="191" name="Shape 191"/>
          <p:cNvSpPr txBox="1"/>
          <p:nvPr/>
        </p:nvSpPr>
        <p:spPr>
          <a:xfrm>
            <a:off x="6875125" y="4678250"/>
            <a:ext cx="2245800" cy="4653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rgbClr val="980000"/>
                </a:solidFill>
                <a:latin typeface="Ubuntu Condensed"/>
                <a:ea typeface="Ubuntu Condensed"/>
                <a:cs typeface="Ubuntu Condensed"/>
                <a:sym typeface="Ubuntu Condensed"/>
              </a:rPr>
              <a:t>1945 - Narcotic Education </a:t>
            </a:r>
          </a:p>
          <a:p>
            <a:pPr algn="ctr">
              <a:spcBef>
                <a:spcPts val="0"/>
              </a:spcBef>
              <a:buNone/>
            </a:pPr>
            <a:r>
              <a:rPr lang="en" sz="1000" b="1">
                <a:solidFill>
                  <a:srgbClr val="980000"/>
                </a:solidFill>
                <a:latin typeface="Ubuntu Condensed"/>
                <a:ea typeface="Ubuntu Condensed"/>
                <a:cs typeface="Ubuntu Condensed"/>
                <a:sym typeface="Ubuntu Condensed"/>
              </a:rPr>
              <a:t>Foundation of America</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37800" y="681050"/>
            <a:ext cx="5903400" cy="4373100"/>
          </a:xfrm>
          <a:prstGeom prst="rect">
            <a:avLst/>
          </a:prstGeom>
          <a:solidFill>
            <a:srgbClr val="F3F3F3"/>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000" b="1" dirty="0">
                <a:solidFill>
                  <a:srgbClr val="9900FF"/>
                </a:solidFill>
                <a:latin typeface="Maiden Orange"/>
                <a:ea typeface="Maiden Orange"/>
                <a:cs typeface="Maiden Orange"/>
                <a:sym typeface="Maiden Orange"/>
              </a:rPr>
              <a:t>Drugs: </a:t>
            </a:r>
          </a:p>
          <a:p>
            <a:pPr lvl="0" rtl="0">
              <a:spcBef>
                <a:spcPts val="0"/>
              </a:spcBef>
              <a:buNone/>
            </a:pPr>
            <a:r>
              <a:rPr lang="en" sz="2000" dirty="0">
                <a:solidFill>
                  <a:srgbClr val="9900FF"/>
                </a:solidFill>
                <a:latin typeface="Maiden Orange"/>
                <a:ea typeface="Maiden Orange"/>
                <a:cs typeface="Maiden Orange"/>
                <a:sym typeface="Maiden Orange"/>
              </a:rPr>
              <a:t>A chemical substance that can </a:t>
            </a:r>
            <a:r>
              <a:rPr lang="en" sz="2000" u="sng" dirty="0">
                <a:solidFill>
                  <a:srgbClr val="9900FF"/>
                </a:solidFill>
                <a:latin typeface="Maiden Orange"/>
                <a:ea typeface="Maiden Orange"/>
                <a:cs typeface="Maiden Orange"/>
                <a:sym typeface="Maiden Orange"/>
              </a:rPr>
              <a:t>alter perception &amp; mood</a:t>
            </a:r>
            <a:r>
              <a:rPr lang="en" sz="2000" dirty="0">
                <a:solidFill>
                  <a:srgbClr val="9900FF"/>
                </a:solidFill>
                <a:latin typeface="Maiden Orange"/>
                <a:ea typeface="Maiden Orange"/>
                <a:cs typeface="Maiden Orange"/>
                <a:sym typeface="Maiden Orange"/>
              </a:rPr>
              <a:t>. They impact consciousness</a:t>
            </a:r>
          </a:p>
          <a:p>
            <a:pPr lvl="0" rtl="0">
              <a:spcBef>
                <a:spcPts val="0"/>
              </a:spcBef>
              <a:buNone/>
            </a:pPr>
            <a:r>
              <a:rPr lang="en" sz="2000" dirty="0">
                <a:solidFill>
                  <a:srgbClr val="9900FF"/>
                </a:solidFill>
                <a:latin typeface="Maiden Orange"/>
                <a:ea typeface="Maiden Orange"/>
                <a:cs typeface="Maiden Orange"/>
                <a:sym typeface="Maiden Orange"/>
              </a:rPr>
              <a:t>They </a:t>
            </a:r>
            <a:r>
              <a:rPr lang="en" sz="2000" u="sng" dirty="0">
                <a:solidFill>
                  <a:srgbClr val="9900FF"/>
                </a:solidFill>
                <a:latin typeface="Maiden Orange"/>
                <a:ea typeface="Maiden Orange"/>
                <a:cs typeface="Maiden Orange"/>
                <a:sym typeface="Maiden Orange"/>
              </a:rPr>
              <a:t>break the blood-brain barrier</a:t>
            </a:r>
            <a:r>
              <a:rPr lang="en" sz="2000" dirty="0">
                <a:solidFill>
                  <a:srgbClr val="9900FF"/>
                </a:solidFill>
                <a:latin typeface="Maiden Orange"/>
                <a:ea typeface="Maiden Orange"/>
                <a:cs typeface="Maiden Orange"/>
                <a:sym typeface="Maiden Orange"/>
              </a:rPr>
              <a:t>. </a:t>
            </a:r>
          </a:p>
          <a:p>
            <a:pPr lvl="0" rtl="0">
              <a:spcBef>
                <a:spcPts val="0"/>
              </a:spcBef>
              <a:buNone/>
            </a:pPr>
            <a:endParaRPr sz="2000" b="1" u="sng" dirty="0">
              <a:latin typeface="Maiden Orange"/>
              <a:ea typeface="Maiden Orange"/>
              <a:cs typeface="Maiden Orange"/>
              <a:sym typeface="Maiden Orange"/>
            </a:endParaRPr>
          </a:p>
          <a:p>
            <a:pPr rtl="0">
              <a:spcBef>
                <a:spcPts val="0"/>
              </a:spcBef>
              <a:buNone/>
            </a:pPr>
            <a:r>
              <a:rPr lang="en" sz="2000" b="1" u="sng" dirty="0">
                <a:latin typeface="Maiden Orange"/>
                <a:ea typeface="Maiden Orange"/>
                <a:cs typeface="Maiden Orange"/>
                <a:sym typeface="Maiden Orange"/>
              </a:rPr>
              <a:t>Dependence &amp; Addiction</a:t>
            </a:r>
            <a:r>
              <a:rPr lang="en" sz="2000" b="1" dirty="0">
                <a:latin typeface="Maiden Orange"/>
                <a:ea typeface="Maiden Orange"/>
                <a:cs typeface="Maiden Orange"/>
                <a:sym typeface="Maiden Orange"/>
              </a:rPr>
              <a:t>: </a:t>
            </a:r>
          </a:p>
          <a:p>
            <a:pPr rtl="0">
              <a:spcBef>
                <a:spcPts val="0"/>
              </a:spcBef>
              <a:buNone/>
            </a:pPr>
            <a:r>
              <a:rPr lang="en" sz="2000" dirty="0">
                <a:latin typeface="Maiden Orange"/>
                <a:ea typeface="Maiden Orange"/>
                <a:cs typeface="Maiden Orange"/>
                <a:sym typeface="Maiden Orange"/>
              </a:rPr>
              <a:t>Continued use of a psychoactive drug produces </a:t>
            </a:r>
            <a:r>
              <a:rPr lang="en" sz="2000" u="sng" dirty="0">
                <a:solidFill>
                  <a:srgbClr val="073763"/>
                </a:solidFill>
                <a:latin typeface="Maiden Orange"/>
                <a:ea typeface="Maiden Orange"/>
                <a:cs typeface="Maiden Orange"/>
                <a:sym typeface="Maiden Orange"/>
              </a:rPr>
              <a:t>tolerance</a:t>
            </a:r>
            <a:r>
              <a:rPr lang="en" sz="2000" dirty="0">
                <a:latin typeface="Maiden Orange"/>
                <a:ea typeface="Maiden Orange"/>
                <a:cs typeface="Maiden Orange"/>
                <a:sym typeface="Maiden Orange"/>
              </a:rPr>
              <a:t>. </a:t>
            </a:r>
            <a:r>
              <a:rPr lang="en" sz="2000" dirty="0">
                <a:solidFill>
                  <a:srgbClr val="073763"/>
                </a:solidFill>
                <a:latin typeface="Maiden Orange"/>
                <a:ea typeface="Maiden Orange"/>
                <a:cs typeface="Maiden Orange"/>
                <a:sym typeface="Maiden Orange"/>
              </a:rPr>
              <a:t>With repeated exposure to a drug, the drug’s effect lessens. </a:t>
            </a:r>
          </a:p>
          <a:p>
            <a:pPr lvl="0" rtl="0">
              <a:spcBef>
                <a:spcPts val="0"/>
              </a:spcBef>
              <a:buNone/>
            </a:pPr>
            <a:r>
              <a:rPr lang="en" sz="2000" dirty="0">
                <a:solidFill>
                  <a:srgbClr val="990000"/>
                </a:solidFill>
                <a:latin typeface="Maiden Orange"/>
                <a:ea typeface="Maiden Orange"/>
                <a:cs typeface="Maiden Orange"/>
                <a:sym typeface="Maiden Orange"/>
              </a:rPr>
              <a:t>Thus it takes bigger doses to get the desired effect.</a:t>
            </a:r>
          </a:p>
        </p:txBody>
      </p:sp>
      <p:sp>
        <p:nvSpPr>
          <p:cNvPr id="36" name="Shape 36"/>
          <p:cNvSpPr txBox="1">
            <a:spLocks noGrp="1"/>
          </p:cNvSpPr>
          <p:nvPr>
            <p:ph type="ctrTitle"/>
          </p:nvPr>
        </p:nvSpPr>
        <p:spPr>
          <a:xfrm>
            <a:off x="37850" y="48150"/>
            <a:ext cx="5903400" cy="632999"/>
          </a:xfrm>
          <a:prstGeom prst="rect">
            <a:avLst/>
          </a:prstGeom>
          <a:solidFill>
            <a:srgbClr val="FFF2CC"/>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000">
                <a:solidFill>
                  <a:srgbClr val="9900FF"/>
                </a:solidFill>
                <a:latin typeface="Kranky"/>
                <a:ea typeface="Kranky"/>
                <a:cs typeface="Kranky"/>
                <a:sym typeface="Kranky"/>
              </a:rPr>
              <a:t>Psychoactive Drugs</a:t>
            </a:r>
          </a:p>
        </p:txBody>
      </p:sp>
      <p:pic>
        <p:nvPicPr>
          <p:cNvPr id="37" name="Shape 37"/>
          <p:cNvPicPr preferRelativeResize="0"/>
          <p:nvPr/>
        </p:nvPicPr>
        <p:blipFill>
          <a:blip r:embed="rId3">
            <a:alphaModFix/>
          </a:blip>
          <a:stretch>
            <a:fillRect/>
          </a:stretch>
        </p:blipFill>
        <p:spPr>
          <a:xfrm>
            <a:off x="6068725" y="48149"/>
            <a:ext cx="1366300" cy="1716075"/>
          </a:xfrm>
          <a:prstGeom prst="rect">
            <a:avLst/>
          </a:prstGeom>
          <a:noFill/>
          <a:ln w="19050" cap="flat" cmpd="sng">
            <a:solidFill>
              <a:srgbClr val="000000"/>
            </a:solidFill>
            <a:prstDash val="solid"/>
            <a:round/>
            <a:headEnd type="none" w="med" len="med"/>
            <a:tailEnd type="none" w="med" len="med"/>
          </a:ln>
        </p:spPr>
      </p:pic>
      <p:pic>
        <p:nvPicPr>
          <p:cNvPr id="38" name="Shape 38"/>
          <p:cNvPicPr preferRelativeResize="0"/>
          <p:nvPr/>
        </p:nvPicPr>
        <p:blipFill>
          <a:blip r:embed="rId4">
            <a:alphaModFix/>
          </a:blip>
          <a:stretch>
            <a:fillRect/>
          </a:stretch>
        </p:blipFill>
        <p:spPr>
          <a:xfrm>
            <a:off x="6068725" y="1764225"/>
            <a:ext cx="2964299" cy="3289900"/>
          </a:xfrm>
          <a:prstGeom prst="rect">
            <a:avLst/>
          </a:prstGeom>
          <a:noFill/>
          <a:ln w="19050" cap="flat" cmpd="sng">
            <a:solidFill>
              <a:srgbClr val="000000"/>
            </a:solidFill>
            <a:prstDash val="solid"/>
            <a:round/>
            <a:headEnd type="none" w="med" len="med"/>
            <a:tailEnd type="none" w="med" len="med"/>
          </a:ln>
        </p:spPr>
      </p:pic>
      <p:pic>
        <p:nvPicPr>
          <p:cNvPr id="39" name="Shape 39"/>
          <p:cNvPicPr preferRelativeResize="0"/>
          <p:nvPr/>
        </p:nvPicPr>
        <p:blipFill>
          <a:blip r:embed="rId5">
            <a:alphaModFix/>
          </a:blip>
          <a:stretch>
            <a:fillRect/>
          </a:stretch>
        </p:blipFill>
        <p:spPr>
          <a:xfrm>
            <a:off x="7432875" y="48150"/>
            <a:ext cx="1600150" cy="1690124"/>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10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fade">
                                      <p:cBhvr>
                                        <p:cTn id="12" dur="10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10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fade">
                                      <p:cBhvr>
                                        <p:cTn id="22" dur="1000"/>
                                        <p:tgtEl>
                                          <p:spTgt spid="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4" end="4"/>
                                            </p:txEl>
                                          </p:spTgt>
                                        </p:tgtEl>
                                        <p:attrNameLst>
                                          <p:attrName>style.visibility</p:attrName>
                                        </p:attrNameLst>
                                      </p:cBhvr>
                                      <p:to>
                                        <p:strVal val="visible"/>
                                      </p:to>
                                    </p:set>
                                    <p:animEffect transition="in" filter="fade">
                                      <p:cBhvr>
                                        <p:cTn id="27" dur="1000"/>
                                        <p:tgtEl>
                                          <p:spTgt spid="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xEl>
                                              <p:pRg st="5" end="5"/>
                                            </p:txEl>
                                          </p:spTgt>
                                        </p:tgtEl>
                                        <p:attrNameLst>
                                          <p:attrName>style.visibility</p:attrName>
                                        </p:attrNameLst>
                                      </p:cBhvr>
                                      <p:to>
                                        <p:strVal val="visible"/>
                                      </p:to>
                                    </p:set>
                                    <p:animEffect transition="in" filter="fade">
                                      <p:cBhvr>
                                        <p:cTn id="32" dur="1000"/>
                                        <p:tgtEl>
                                          <p:spTgt spid="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xEl>
                                              <p:pRg st="6" end="6"/>
                                            </p:txEl>
                                          </p:spTgt>
                                        </p:tgtEl>
                                        <p:attrNameLst>
                                          <p:attrName>style.visibility</p:attrName>
                                        </p:attrNameLst>
                                      </p:cBhvr>
                                      <p:to>
                                        <p:strVal val="visible"/>
                                      </p:to>
                                    </p:set>
                                    <p:animEffect transition="in" filter="fade">
                                      <p:cBhvr>
                                        <p:cTn id="37" dur="10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0" y="0"/>
            <a:ext cx="9143999" cy="4398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5199050" y="25050"/>
            <a:ext cx="3898800" cy="5093400"/>
          </a:xfrm>
          <a:prstGeom prst="rect">
            <a:avLst/>
          </a:prstGeom>
          <a:solidFill>
            <a:srgbClr val="FFF2CC"/>
          </a:solid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 sz="1500" b="1" dirty="0">
                <a:solidFill>
                  <a:srgbClr val="000000"/>
                </a:solidFill>
                <a:latin typeface="Maiden Orange"/>
                <a:ea typeface="Maiden Orange"/>
                <a:cs typeface="Maiden Orange"/>
                <a:sym typeface="Maiden Orange"/>
              </a:rPr>
              <a:t>Influences on Drug Use</a:t>
            </a:r>
            <a:r>
              <a:rPr lang="en" sz="1500" dirty="0">
                <a:solidFill>
                  <a:srgbClr val="000000"/>
                </a:solidFill>
                <a:latin typeface="Maiden Orange"/>
                <a:ea typeface="Maiden Orange"/>
                <a:cs typeface="Maiden Orange"/>
                <a:sym typeface="Maiden Orange"/>
              </a:rPr>
              <a:t>: </a:t>
            </a:r>
          </a:p>
          <a:p>
            <a:pPr marL="457200" lvl="0" indent="0" rtl="0">
              <a:spcBef>
                <a:spcPts val="0"/>
              </a:spcBef>
              <a:buNone/>
            </a:pPr>
            <a:r>
              <a:rPr lang="en" sz="1500" dirty="0">
                <a:solidFill>
                  <a:srgbClr val="0000FF"/>
                </a:solidFill>
                <a:latin typeface="Maiden Orange"/>
                <a:ea typeface="Maiden Orange"/>
                <a:cs typeface="Maiden Orange"/>
                <a:sym typeface="Maiden Orange"/>
              </a:rPr>
              <a:t>Biological</a:t>
            </a:r>
          </a:p>
          <a:p>
            <a:pPr marL="457200" lvl="0" indent="0" rtl="0">
              <a:spcBef>
                <a:spcPts val="0"/>
              </a:spcBef>
              <a:buNone/>
            </a:pPr>
            <a:r>
              <a:rPr lang="en" sz="1500" dirty="0">
                <a:solidFill>
                  <a:srgbClr val="38761D"/>
                </a:solidFill>
                <a:latin typeface="Maiden Orange"/>
                <a:ea typeface="Maiden Orange"/>
                <a:cs typeface="Maiden Orange"/>
                <a:sym typeface="Maiden Orange"/>
              </a:rPr>
              <a:t>Physiological</a:t>
            </a:r>
          </a:p>
          <a:p>
            <a:pPr marL="457200" lvl="0" indent="0" rtl="0">
              <a:spcBef>
                <a:spcPts val="0"/>
              </a:spcBef>
              <a:buNone/>
            </a:pPr>
            <a:r>
              <a:rPr lang="en" sz="1500" dirty="0">
                <a:solidFill>
                  <a:srgbClr val="980000"/>
                </a:solidFill>
                <a:latin typeface="Maiden Orange"/>
                <a:ea typeface="Maiden Orange"/>
                <a:cs typeface="Maiden Orange"/>
                <a:sym typeface="Maiden Orange"/>
              </a:rPr>
              <a:t>Social-Cultural</a:t>
            </a:r>
          </a:p>
          <a:p>
            <a:pPr marL="457200" lvl="0" indent="0" rtl="0">
              <a:spcBef>
                <a:spcPts val="0"/>
              </a:spcBef>
              <a:buNone/>
            </a:pPr>
            <a:endParaRPr sz="1500" dirty="0">
              <a:solidFill>
                <a:srgbClr val="000000"/>
              </a:solidFill>
              <a:latin typeface="Maiden Orange"/>
              <a:ea typeface="Maiden Orange"/>
              <a:cs typeface="Maiden Orange"/>
              <a:sym typeface="Maiden Orange"/>
            </a:endParaRPr>
          </a:p>
          <a:p>
            <a:pPr marL="0" lvl="0" indent="0" rtl="0">
              <a:spcBef>
                <a:spcPts val="0"/>
              </a:spcBef>
              <a:buNone/>
            </a:pPr>
            <a:r>
              <a:rPr lang="en" sz="1500" b="1" dirty="0">
                <a:solidFill>
                  <a:srgbClr val="0000FF"/>
                </a:solidFill>
                <a:latin typeface="Maiden Orange"/>
                <a:ea typeface="Maiden Orange"/>
                <a:cs typeface="Maiden Orange"/>
                <a:sym typeface="Maiden Orange"/>
              </a:rPr>
              <a:t>Biological</a:t>
            </a:r>
            <a:r>
              <a:rPr lang="en" sz="1500" dirty="0">
                <a:solidFill>
                  <a:srgbClr val="0000FF"/>
                </a:solidFill>
                <a:latin typeface="Maiden Orange"/>
                <a:ea typeface="Maiden Orange"/>
                <a:cs typeface="Maiden Orange"/>
                <a:sym typeface="Maiden Orange"/>
              </a:rPr>
              <a:t> - Addictive </a:t>
            </a:r>
            <a:r>
              <a:rPr lang="en" sz="1500" b="1" dirty="0">
                <a:solidFill>
                  <a:srgbClr val="0000FF"/>
                </a:solidFill>
                <a:latin typeface="Maiden Orange"/>
                <a:ea typeface="Maiden Orange"/>
                <a:cs typeface="Maiden Orange"/>
                <a:sym typeface="Maiden Orange"/>
              </a:rPr>
              <a:t>gene</a:t>
            </a:r>
            <a:r>
              <a:rPr lang="en" sz="1500" dirty="0">
                <a:solidFill>
                  <a:srgbClr val="0000FF"/>
                </a:solidFill>
                <a:latin typeface="Maiden Orange"/>
                <a:ea typeface="Maiden Orange"/>
                <a:cs typeface="Maiden Orange"/>
                <a:sym typeface="Maiden Orange"/>
              </a:rPr>
              <a:t> can give someone a tendency for addiction, but also for needing a higher amount of the drug for the same impact.</a:t>
            </a:r>
          </a:p>
          <a:p>
            <a:pPr marL="0" lvl="0" indent="0" rtl="0">
              <a:spcBef>
                <a:spcPts val="0"/>
              </a:spcBef>
              <a:buNone/>
            </a:pPr>
            <a:endParaRPr sz="1500" dirty="0">
              <a:solidFill>
                <a:srgbClr val="000000"/>
              </a:solidFill>
              <a:latin typeface="Maiden Orange"/>
              <a:ea typeface="Maiden Orange"/>
              <a:cs typeface="Maiden Orange"/>
              <a:sym typeface="Maiden Orange"/>
            </a:endParaRPr>
          </a:p>
          <a:p>
            <a:pPr marL="0" lvl="0" indent="0" rtl="0">
              <a:spcBef>
                <a:spcPts val="0"/>
              </a:spcBef>
              <a:buNone/>
            </a:pPr>
            <a:r>
              <a:rPr lang="en" sz="1500" b="1" dirty="0">
                <a:solidFill>
                  <a:srgbClr val="38761D"/>
                </a:solidFill>
                <a:latin typeface="Maiden Orange"/>
                <a:ea typeface="Maiden Orange"/>
                <a:cs typeface="Maiden Orange"/>
                <a:sym typeface="Maiden Orange"/>
              </a:rPr>
              <a:t>Physiological</a:t>
            </a:r>
            <a:r>
              <a:rPr lang="en" sz="1500" dirty="0">
                <a:solidFill>
                  <a:srgbClr val="38761D"/>
                </a:solidFill>
                <a:latin typeface="Maiden Orange"/>
                <a:ea typeface="Maiden Orange"/>
                <a:cs typeface="Maiden Orange"/>
                <a:sym typeface="Maiden Orange"/>
              </a:rPr>
              <a:t> - Stress, additional psychological disorders can bring on the need to ‘medicate’ through drugs in an attempt to reduce the impact.</a:t>
            </a:r>
          </a:p>
          <a:p>
            <a:pPr marL="0" lvl="0" indent="0" rtl="0">
              <a:spcBef>
                <a:spcPts val="0"/>
              </a:spcBef>
              <a:buNone/>
            </a:pPr>
            <a:endParaRPr sz="1500" b="1" dirty="0">
              <a:solidFill>
                <a:srgbClr val="000000"/>
              </a:solidFill>
              <a:latin typeface="Maiden Orange"/>
              <a:ea typeface="Maiden Orange"/>
              <a:cs typeface="Maiden Orange"/>
              <a:sym typeface="Maiden Orange"/>
            </a:endParaRPr>
          </a:p>
          <a:p>
            <a:pPr marL="0" lvl="0" indent="0" rtl="0">
              <a:spcBef>
                <a:spcPts val="0"/>
              </a:spcBef>
              <a:buNone/>
            </a:pPr>
            <a:r>
              <a:rPr lang="en" sz="1500" b="1" dirty="0">
                <a:solidFill>
                  <a:srgbClr val="980000"/>
                </a:solidFill>
                <a:latin typeface="Maiden Orange"/>
                <a:ea typeface="Maiden Orange"/>
                <a:cs typeface="Maiden Orange"/>
                <a:sym typeface="Maiden Orange"/>
              </a:rPr>
              <a:t>Social-Cultural</a:t>
            </a:r>
            <a:r>
              <a:rPr lang="en" sz="1500" dirty="0">
                <a:solidFill>
                  <a:srgbClr val="980000"/>
                </a:solidFill>
                <a:latin typeface="Maiden Orange"/>
                <a:ea typeface="Maiden Orange"/>
                <a:cs typeface="Maiden Orange"/>
                <a:sym typeface="Maiden Orange"/>
              </a:rPr>
              <a:t> - The availability of drugs has a massive impact on the chances of use. An urban environment &amp; high population center can influence availability. Peer pressure and impact of ‘friends.’</a:t>
            </a:r>
          </a:p>
        </p:txBody>
      </p:sp>
      <p:pic>
        <p:nvPicPr>
          <p:cNvPr id="202" name="Shape 202"/>
          <p:cNvPicPr preferRelativeResize="0"/>
          <p:nvPr/>
        </p:nvPicPr>
        <p:blipFill>
          <a:blip r:embed="rId3">
            <a:alphaModFix/>
          </a:blip>
          <a:stretch>
            <a:fillRect/>
          </a:stretch>
        </p:blipFill>
        <p:spPr>
          <a:xfrm>
            <a:off x="0" y="0"/>
            <a:ext cx="4506049" cy="2931675"/>
          </a:xfrm>
          <a:prstGeom prst="rect">
            <a:avLst/>
          </a:prstGeom>
          <a:noFill/>
          <a:ln>
            <a:noFill/>
          </a:ln>
        </p:spPr>
      </p:pic>
      <p:pic>
        <p:nvPicPr>
          <p:cNvPr id="203" name="Shape 203"/>
          <p:cNvPicPr preferRelativeResize="0"/>
          <p:nvPr/>
        </p:nvPicPr>
        <p:blipFill>
          <a:blip r:embed="rId4">
            <a:alphaModFix/>
          </a:blip>
          <a:stretch>
            <a:fillRect/>
          </a:stretch>
        </p:blipFill>
        <p:spPr>
          <a:xfrm>
            <a:off x="-1" y="2970600"/>
            <a:ext cx="3267674" cy="2011399"/>
          </a:xfrm>
          <a:prstGeom prst="rect">
            <a:avLst/>
          </a:prstGeom>
          <a:noFill/>
          <a:ln>
            <a:noFill/>
          </a:ln>
        </p:spPr>
      </p:pic>
      <p:pic>
        <p:nvPicPr>
          <p:cNvPr id="204" name="Shape 204"/>
          <p:cNvPicPr preferRelativeResize="0"/>
          <p:nvPr/>
        </p:nvPicPr>
        <p:blipFill>
          <a:blip r:embed="rId5">
            <a:alphaModFix/>
          </a:blip>
          <a:stretch>
            <a:fillRect/>
          </a:stretch>
        </p:blipFill>
        <p:spPr>
          <a:xfrm>
            <a:off x="3225499" y="3049475"/>
            <a:ext cx="1916249" cy="1302949"/>
          </a:xfrm>
          <a:prstGeom prst="rect">
            <a:avLst/>
          </a:prstGeom>
          <a:noFill/>
          <a:ln>
            <a:noFill/>
          </a:ln>
        </p:spPr>
      </p:pic>
      <p:pic>
        <p:nvPicPr>
          <p:cNvPr id="205" name="Shape 205"/>
          <p:cNvPicPr preferRelativeResize="0"/>
          <p:nvPr/>
        </p:nvPicPr>
        <p:blipFill>
          <a:blip r:embed="rId6">
            <a:alphaModFix/>
          </a:blip>
          <a:stretch>
            <a:fillRect/>
          </a:stretch>
        </p:blipFill>
        <p:spPr>
          <a:xfrm>
            <a:off x="0" y="842975"/>
            <a:ext cx="979450" cy="694699"/>
          </a:xfrm>
          <a:prstGeom prst="rect">
            <a:avLst/>
          </a:prstGeom>
          <a:noFill/>
          <a:ln>
            <a:noFill/>
          </a:ln>
        </p:spPr>
      </p:pic>
      <p:pic>
        <p:nvPicPr>
          <p:cNvPr id="206" name="Shape 206"/>
          <p:cNvPicPr preferRelativeResize="0"/>
          <p:nvPr/>
        </p:nvPicPr>
        <p:blipFill>
          <a:blip r:embed="rId7">
            <a:alphaModFix/>
          </a:blip>
          <a:stretch>
            <a:fillRect/>
          </a:stretch>
        </p:blipFill>
        <p:spPr>
          <a:xfrm>
            <a:off x="3625250" y="938624"/>
            <a:ext cx="880799" cy="776149"/>
          </a:xfrm>
          <a:prstGeom prst="rect">
            <a:avLst/>
          </a:prstGeom>
          <a:noFill/>
          <a:ln>
            <a:noFill/>
          </a:ln>
        </p:spPr>
      </p:pic>
      <p:pic>
        <p:nvPicPr>
          <p:cNvPr id="207" name="Shape 207"/>
          <p:cNvPicPr preferRelativeResize="0"/>
          <p:nvPr/>
        </p:nvPicPr>
        <p:blipFill>
          <a:blip r:embed="rId8">
            <a:alphaModFix/>
          </a:blip>
          <a:stretch>
            <a:fillRect/>
          </a:stretch>
        </p:blipFill>
        <p:spPr>
          <a:xfrm>
            <a:off x="3267670" y="2031075"/>
            <a:ext cx="1158050" cy="863100"/>
          </a:xfrm>
          <a:prstGeom prst="rect">
            <a:avLst/>
          </a:prstGeom>
          <a:noFill/>
          <a:ln>
            <a:noFill/>
          </a:ln>
        </p:spPr>
      </p:pic>
      <p:pic>
        <p:nvPicPr>
          <p:cNvPr id="208" name="Shape 208"/>
          <p:cNvPicPr preferRelativeResize="0"/>
          <p:nvPr/>
        </p:nvPicPr>
        <p:blipFill>
          <a:blip r:embed="rId9">
            <a:alphaModFix/>
          </a:blip>
          <a:stretch>
            <a:fillRect/>
          </a:stretch>
        </p:blipFill>
        <p:spPr>
          <a:xfrm>
            <a:off x="69225" y="2031072"/>
            <a:ext cx="1279675" cy="8630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10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1000"/>
                                        <p:tgtEl>
                                          <p:spTgt spid="2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1">
                                            <p:txEl>
                                              <p:pRg st="7" end="7"/>
                                            </p:txEl>
                                          </p:spTgt>
                                        </p:tgtEl>
                                        <p:attrNameLst>
                                          <p:attrName>style.visibility</p:attrName>
                                        </p:attrNameLst>
                                      </p:cBhvr>
                                      <p:to>
                                        <p:strVal val="visible"/>
                                      </p:to>
                                    </p:set>
                                    <p:animEffect transition="in" filter="fade">
                                      <p:cBhvr>
                                        <p:cTn id="42" dur="1000"/>
                                        <p:tgtEl>
                                          <p:spTgt spid="2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1">
                                            <p:txEl>
                                              <p:pRg st="8" end="8"/>
                                            </p:txEl>
                                          </p:spTgt>
                                        </p:tgtEl>
                                        <p:attrNameLst>
                                          <p:attrName>style.visibility</p:attrName>
                                        </p:attrNameLst>
                                      </p:cBhvr>
                                      <p:to>
                                        <p:strVal val="visible"/>
                                      </p:to>
                                    </p:set>
                                    <p:animEffect transition="in" filter="fade">
                                      <p:cBhvr>
                                        <p:cTn id="47" dur="1000"/>
                                        <p:tgtEl>
                                          <p:spTgt spid="2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1">
                                            <p:txEl>
                                              <p:pRg st="9" end="9"/>
                                            </p:txEl>
                                          </p:spTgt>
                                        </p:tgtEl>
                                        <p:attrNameLst>
                                          <p:attrName>style.visibility</p:attrName>
                                        </p:attrNameLst>
                                      </p:cBhvr>
                                      <p:to>
                                        <p:strVal val="visible"/>
                                      </p:to>
                                    </p:set>
                                    <p:animEffect transition="in" filter="fade">
                                      <p:cBhvr>
                                        <p:cTn id="52" dur="1000"/>
                                        <p:tgtEl>
                                          <p:spTgt spid="2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3509750" y="3198574"/>
            <a:ext cx="2912624" cy="1944924"/>
          </a:xfrm>
          <a:prstGeom prst="rect">
            <a:avLst/>
          </a:prstGeom>
          <a:noFill/>
          <a:ln>
            <a:noFill/>
          </a:ln>
        </p:spPr>
      </p:pic>
      <p:pic>
        <p:nvPicPr>
          <p:cNvPr id="214" name="Shape 214"/>
          <p:cNvPicPr preferRelativeResize="0"/>
          <p:nvPr/>
        </p:nvPicPr>
        <p:blipFill>
          <a:blip r:embed="rId4">
            <a:alphaModFix/>
          </a:blip>
          <a:stretch>
            <a:fillRect/>
          </a:stretch>
        </p:blipFill>
        <p:spPr>
          <a:xfrm>
            <a:off x="0" y="0"/>
            <a:ext cx="3429000" cy="5143500"/>
          </a:xfrm>
          <a:prstGeom prst="rect">
            <a:avLst/>
          </a:prstGeom>
          <a:noFill/>
          <a:ln>
            <a:noFill/>
          </a:ln>
        </p:spPr>
      </p:pic>
      <p:pic>
        <p:nvPicPr>
          <p:cNvPr id="215" name="Shape 215"/>
          <p:cNvPicPr preferRelativeResize="0"/>
          <p:nvPr/>
        </p:nvPicPr>
        <p:blipFill>
          <a:blip r:embed="rId5">
            <a:alphaModFix/>
          </a:blip>
          <a:stretch>
            <a:fillRect/>
          </a:stretch>
        </p:blipFill>
        <p:spPr>
          <a:xfrm>
            <a:off x="3509750" y="0"/>
            <a:ext cx="5634250" cy="3622750"/>
          </a:xfrm>
          <a:prstGeom prst="rect">
            <a:avLst/>
          </a:prstGeom>
          <a:noFill/>
          <a:ln>
            <a:noFill/>
          </a:ln>
        </p:spPr>
      </p:pic>
      <p:pic>
        <p:nvPicPr>
          <p:cNvPr id="216" name="Shape 216"/>
          <p:cNvPicPr preferRelativeResize="0"/>
          <p:nvPr/>
        </p:nvPicPr>
        <p:blipFill>
          <a:blip r:embed="rId6">
            <a:alphaModFix/>
          </a:blip>
          <a:stretch>
            <a:fillRect/>
          </a:stretch>
        </p:blipFill>
        <p:spPr>
          <a:xfrm>
            <a:off x="6845348" y="3622750"/>
            <a:ext cx="1983349" cy="1520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7800" y="550649"/>
            <a:ext cx="5813999" cy="4503599"/>
          </a:xfrm>
          <a:prstGeom prst="rect">
            <a:avLst/>
          </a:prstGeom>
          <a:solidFill>
            <a:srgbClr val="F3F3F3"/>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 sz="1800" b="1" u="sng" dirty="0">
                <a:solidFill>
                  <a:srgbClr val="0000FF"/>
                </a:solidFill>
                <a:latin typeface="Maiden Orange"/>
                <a:ea typeface="Maiden Orange"/>
                <a:cs typeface="Maiden Orange"/>
                <a:sym typeface="Maiden Orange"/>
              </a:rPr>
              <a:t>Withdrawal</a:t>
            </a:r>
            <a:r>
              <a:rPr lang="en" sz="1800" b="1" dirty="0">
                <a:solidFill>
                  <a:srgbClr val="0000FF"/>
                </a:solidFill>
                <a:latin typeface="Maiden Orange"/>
                <a:ea typeface="Maiden Orange"/>
                <a:cs typeface="Maiden Orange"/>
                <a:sym typeface="Maiden Orange"/>
              </a:rPr>
              <a:t>:</a:t>
            </a:r>
            <a:r>
              <a:rPr lang="en" sz="1800" dirty="0">
                <a:solidFill>
                  <a:srgbClr val="0000FF"/>
                </a:solidFill>
                <a:latin typeface="Maiden Orange"/>
                <a:ea typeface="Maiden Orange"/>
                <a:cs typeface="Maiden Orange"/>
                <a:sym typeface="Maiden Orange"/>
              </a:rPr>
              <a:t> Upon stop taking a drug (</a:t>
            </a:r>
            <a:r>
              <a:rPr lang="en" sz="1800" i="1" dirty="0">
                <a:solidFill>
                  <a:srgbClr val="0000FF"/>
                </a:solidFill>
                <a:latin typeface="Maiden Orange"/>
                <a:ea typeface="Maiden Orange"/>
                <a:cs typeface="Maiden Orange"/>
                <a:sym typeface="Maiden Orange"/>
              </a:rPr>
              <a:t>after addiction</a:t>
            </a:r>
            <a:r>
              <a:rPr lang="en" sz="1800" dirty="0">
                <a:solidFill>
                  <a:srgbClr val="0000FF"/>
                </a:solidFill>
                <a:latin typeface="Maiden Orange"/>
                <a:ea typeface="Maiden Orange"/>
                <a:cs typeface="Maiden Orange"/>
                <a:sym typeface="Maiden Orange"/>
              </a:rPr>
              <a:t>) users may experience undesirable effects of withdrawal. </a:t>
            </a:r>
          </a:p>
          <a:p>
            <a:pPr marL="0" lvl="0" indent="0" rtl="0">
              <a:spcBef>
                <a:spcPts val="0"/>
              </a:spcBef>
              <a:buNone/>
            </a:pPr>
            <a:endParaRPr sz="1800" b="1" u="sng" dirty="0">
              <a:solidFill>
                <a:srgbClr val="980000"/>
              </a:solidFill>
              <a:latin typeface="Maiden Orange"/>
              <a:ea typeface="Maiden Orange"/>
              <a:cs typeface="Maiden Orange"/>
              <a:sym typeface="Maiden Orange"/>
            </a:endParaRPr>
          </a:p>
          <a:p>
            <a:pPr marL="0" lvl="0" indent="0" rtl="0">
              <a:spcBef>
                <a:spcPts val="0"/>
              </a:spcBef>
              <a:buClr>
                <a:schemeClr val="dk1"/>
              </a:buClr>
              <a:buSzPct val="45833"/>
              <a:buFont typeface="Arial"/>
              <a:buNone/>
            </a:pPr>
            <a:r>
              <a:rPr lang="en" sz="1800" b="1" u="sng" dirty="0">
                <a:solidFill>
                  <a:srgbClr val="980000"/>
                </a:solidFill>
                <a:latin typeface="Maiden Orange"/>
                <a:ea typeface="Maiden Orange"/>
                <a:cs typeface="Maiden Orange"/>
                <a:sym typeface="Maiden Orange"/>
              </a:rPr>
              <a:t>Dependence</a:t>
            </a:r>
            <a:r>
              <a:rPr lang="en" sz="1800" b="1" dirty="0">
                <a:solidFill>
                  <a:srgbClr val="980000"/>
                </a:solidFill>
                <a:latin typeface="Maiden Orange"/>
                <a:ea typeface="Maiden Orange"/>
                <a:cs typeface="Maiden Orange"/>
                <a:sym typeface="Maiden Orange"/>
              </a:rPr>
              <a:t>:</a:t>
            </a:r>
            <a:r>
              <a:rPr lang="en" sz="1800" dirty="0">
                <a:solidFill>
                  <a:srgbClr val="980000"/>
                </a:solidFill>
                <a:latin typeface="Maiden Orange"/>
                <a:ea typeface="Maiden Orange"/>
                <a:cs typeface="Maiden Orange"/>
                <a:sym typeface="Maiden Orange"/>
              </a:rPr>
              <a:t> Absence of drug may lead to feelings of physical pain, intense cravings (</a:t>
            </a:r>
            <a:r>
              <a:rPr lang="en" sz="1800" i="1" dirty="0">
                <a:solidFill>
                  <a:srgbClr val="980000"/>
                </a:solidFill>
                <a:latin typeface="Maiden Orange"/>
                <a:ea typeface="Maiden Orange"/>
                <a:cs typeface="Maiden Orange"/>
                <a:sym typeface="Maiden Orange"/>
              </a:rPr>
              <a:t>physical dependence</a:t>
            </a:r>
            <a:r>
              <a:rPr lang="en" sz="1800" dirty="0">
                <a:solidFill>
                  <a:srgbClr val="980000"/>
                </a:solidFill>
                <a:latin typeface="Maiden Orange"/>
                <a:ea typeface="Maiden Orange"/>
                <a:cs typeface="Maiden Orange"/>
                <a:sym typeface="Maiden Orange"/>
              </a:rPr>
              <a:t>) &amp; negative emotions (</a:t>
            </a:r>
            <a:r>
              <a:rPr lang="en" sz="1800" i="1" dirty="0">
                <a:solidFill>
                  <a:srgbClr val="980000"/>
                </a:solidFill>
                <a:latin typeface="Maiden Orange"/>
                <a:ea typeface="Maiden Orange"/>
                <a:cs typeface="Maiden Orange"/>
                <a:sym typeface="Maiden Orange"/>
              </a:rPr>
              <a:t>psychological dependence</a:t>
            </a:r>
            <a:r>
              <a:rPr lang="en" sz="1800" dirty="0">
                <a:solidFill>
                  <a:srgbClr val="980000"/>
                </a:solidFill>
                <a:latin typeface="Maiden Orange"/>
                <a:ea typeface="Maiden Orange"/>
                <a:cs typeface="Maiden Orange"/>
                <a:sym typeface="Maiden Orange"/>
              </a:rPr>
              <a:t>). </a:t>
            </a:r>
          </a:p>
          <a:p>
            <a:pPr lvl="0" rtl="0">
              <a:spcBef>
                <a:spcPts val="0"/>
              </a:spcBef>
              <a:buNone/>
            </a:pPr>
            <a:endParaRPr sz="1800" b="1" dirty="0">
              <a:latin typeface="Maiden Orange"/>
              <a:ea typeface="Maiden Orange"/>
              <a:cs typeface="Maiden Orange"/>
              <a:sym typeface="Maiden Orange"/>
            </a:endParaRPr>
          </a:p>
          <a:p>
            <a:pPr lvl="0" rtl="0">
              <a:spcBef>
                <a:spcPts val="0"/>
              </a:spcBef>
              <a:buClr>
                <a:schemeClr val="dk1"/>
              </a:buClr>
              <a:buSzPct val="45833"/>
              <a:buFont typeface="Arial"/>
              <a:buNone/>
            </a:pPr>
            <a:r>
              <a:rPr lang="en" sz="1800" b="1" u="sng" dirty="0">
                <a:latin typeface="Maiden Orange"/>
                <a:ea typeface="Maiden Orange"/>
                <a:cs typeface="Maiden Orange"/>
                <a:sym typeface="Maiden Orange"/>
              </a:rPr>
              <a:t>Addiction</a:t>
            </a:r>
            <a:r>
              <a:rPr lang="en" sz="1800" b="1" dirty="0">
                <a:latin typeface="Maiden Orange"/>
                <a:ea typeface="Maiden Orange"/>
                <a:cs typeface="Maiden Orange"/>
                <a:sym typeface="Maiden Orange"/>
              </a:rPr>
              <a:t>: </a:t>
            </a:r>
            <a:r>
              <a:rPr lang="en" sz="1800" dirty="0">
                <a:latin typeface="Maiden Orange"/>
                <a:ea typeface="Maiden Orange"/>
                <a:cs typeface="Maiden Orange"/>
                <a:sym typeface="Maiden Orange"/>
              </a:rPr>
              <a:t>Craving for a chemical substance despite its adverse consequences</a:t>
            </a:r>
          </a:p>
          <a:p>
            <a:pPr marL="457200" lvl="0" indent="-342900" rtl="0">
              <a:spcBef>
                <a:spcPts val="0"/>
              </a:spcBef>
              <a:buSzPct val="100000"/>
              <a:buFont typeface="Maiden Orange"/>
              <a:buChar char="★"/>
            </a:pPr>
            <a:r>
              <a:rPr lang="en" sz="1800" dirty="0">
                <a:latin typeface="Maiden Orange"/>
                <a:ea typeface="Maiden Orange"/>
                <a:cs typeface="Maiden Orange"/>
                <a:sym typeface="Maiden Orange"/>
              </a:rPr>
              <a:t>Corrupting: Drugs </a:t>
            </a:r>
            <a:r>
              <a:rPr lang="en" sz="1800" u="sng" dirty="0">
                <a:latin typeface="Maiden Orange"/>
                <a:ea typeface="Maiden Orange"/>
                <a:cs typeface="Maiden Orange"/>
                <a:sym typeface="Maiden Orange"/>
              </a:rPr>
              <a:t>quickly corrupt</a:t>
            </a:r>
          </a:p>
          <a:p>
            <a:pPr marL="457200" lvl="0" indent="-342900" rtl="0">
              <a:spcBef>
                <a:spcPts val="0"/>
              </a:spcBef>
              <a:buSzPct val="100000"/>
              <a:buFont typeface="Maiden Orange"/>
              <a:buChar char="★"/>
            </a:pPr>
            <a:r>
              <a:rPr lang="en" sz="1800" dirty="0">
                <a:latin typeface="Maiden Orange"/>
                <a:ea typeface="Maiden Orange"/>
                <a:cs typeface="Maiden Orange"/>
                <a:sym typeface="Maiden Orange"/>
              </a:rPr>
              <a:t>Support: Cannot be overcome </a:t>
            </a:r>
            <a:r>
              <a:rPr lang="en" sz="1800" u="sng" dirty="0">
                <a:latin typeface="Maiden Orange"/>
                <a:ea typeface="Maiden Orange"/>
                <a:cs typeface="Maiden Orange"/>
                <a:sym typeface="Maiden Orange"/>
              </a:rPr>
              <a:t>voluntarily</a:t>
            </a:r>
          </a:p>
          <a:p>
            <a:pPr marL="457200" lvl="0" indent="-342900" rtl="0">
              <a:spcBef>
                <a:spcPts val="0"/>
              </a:spcBef>
              <a:buSzPct val="100000"/>
              <a:buFont typeface="Maiden Orange"/>
              <a:buChar char="★"/>
            </a:pPr>
            <a:r>
              <a:rPr lang="en" sz="1800" dirty="0">
                <a:latin typeface="Maiden Orange"/>
                <a:ea typeface="Maiden Orange"/>
                <a:cs typeface="Maiden Orange"/>
                <a:sym typeface="Maiden Orange"/>
              </a:rPr>
              <a:t>Misconceptions: Not different than </a:t>
            </a:r>
            <a:r>
              <a:rPr lang="en" sz="1800" u="sng" dirty="0">
                <a:latin typeface="Maiden Orange"/>
                <a:ea typeface="Maiden Orange"/>
                <a:cs typeface="Maiden Orange"/>
                <a:sym typeface="Maiden Orange"/>
              </a:rPr>
              <a:t>repetitive</a:t>
            </a:r>
            <a:r>
              <a:rPr lang="en" sz="1800" dirty="0">
                <a:latin typeface="Maiden Orange"/>
                <a:ea typeface="Maiden Orange"/>
                <a:cs typeface="Maiden Orange"/>
                <a:sym typeface="Maiden Orange"/>
              </a:rPr>
              <a:t> pleasure seeking behavior, gambling, food, &amp; internet</a:t>
            </a:r>
          </a:p>
        </p:txBody>
      </p:sp>
      <p:sp>
        <p:nvSpPr>
          <p:cNvPr id="45" name="Shape 45"/>
          <p:cNvSpPr txBox="1">
            <a:spLocks noGrp="1"/>
          </p:cNvSpPr>
          <p:nvPr>
            <p:ph type="ctrTitle"/>
          </p:nvPr>
        </p:nvSpPr>
        <p:spPr>
          <a:xfrm>
            <a:off x="37849" y="48150"/>
            <a:ext cx="5813999" cy="502500"/>
          </a:xfrm>
          <a:prstGeom prst="rect">
            <a:avLst/>
          </a:prstGeom>
          <a:solidFill>
            <a:srgbClr val="FFF2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3000">
                <a:solidFill>
                  <a:srgbClr val="9900FF"/>
                </a:solidFill>
                <a:latin typeface="Kranky"/>
                <a:ea typeface="Kranky"/>
                <a:cs typeface="Kranky"/>
                <a:sym typeface="Kranky"/>
              </a:rPr>
              <a:t>Psychoactive Drugs</a:t>
            </a:r>
          </a:p>
        </p:txBody>
      </p:sp>
      <p:pic>
        <p:nvPicPr>
          <p:cNvPr id="46" name="Shape 46"/>
          <p:cNvPicPr preferRelativeResize="0"/>
          <p:nvPr/>
        </p:nvPicPr>
        <p:blipFill rotWithShape="1">
          <a:blip r:embed="rId3">
            <a:alphaModFix/>
          </a:blip>
          <a:srcRect r="14229"/>
          <a:stretch/>
        </p:blipFill>
        <p:spPr>
          <a:xfrm>
            <a:off x="5927026" y="48150"/>
            <a:ext cx="3147099" cy="3952824"/>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fade">
                                      <p:cBhvr>
                                        <p:cTn id="12" dur="10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fade">
                                      <p:cBhvr>
                                        <p:cTn id="17" dur="10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xEl>
                                              <p:pRg st="3" end="3"/>
                                            </p:txEl>
                                          </p:spTgt>
                                        </p:tgtEl>
                                        <p:attrNameLst>
                                          <p:attrName>style.visibility</p:attrName>
                                        </p:attrNameLst>
                                      </p:cBhvr>
                                      <p:to>
                                        <p:strVal val="visible"/>
                                      </p:to>
                                    </p:set>
                                    <p:animEffect transition="in" filter="fade">
                                      <p:cBhvr>
                                        <p:cTn id="22" dur="1000"/>
                                        <p:tgtEl>
                                          <p:spTgt spid="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xEl>
                                              <p:pRg st="4" end="4"/>
                                            </p:txEl>
                                          </p:spTgt>
                                        </p:tgtEl>
                                        <p:attrNameLst>
                                          <p:attrName>style.visibility</p:attrName>
                                        </p:attrNameLst>
                                      </p:cBhvr>
                                      <p:to>
                                        <p:strVal val="visible"/>
                                      </p:to>
                                    </p:set>
                                    <p:animEffect transition="in" filter="fade">
                                      <p:cBhvr>
                                        <p:cTn id="27" dur="1000"/>
                                        <p:tgtEl>
                                          <p:spTgt spid="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1000"/>
                                        <p:tgtEl>
                                          <p:spTgt spid="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xEl>
                                              <p:pRg st="6" end="6"/>
                                            </p:txEl>
                                          </p:spTgt>
                                        </p:tgtEl>
                                        <p:attrNameLst>
                                          <p:attrName>style.visibility</p:attrName>
                                        </p:attrNameLst>
                                      </p:cBhvr>
                                      <p:to>
                                        <p:strVal val="visible"/>
                                      </p:to>
                                    </p:set>
                                    <p:animEffect transition="in" filter="fade">
                                      <p:cBhvr>
                                        <p:cTn id="37" dur="1000"/>
                                        <p:tgtEl>
                                          <p:spTgt spid="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xEl>
                                              <p:pRg st="7" end="7"/>
                                            </p:txEl>
                                          </p:spTgt>
                                        </p:tgtEl>
                                        <p:attrNameLst>
                                          <p:attrName>style.visibility</p:attrName>
                                        </p:attrNameLst>
                                      </p:cBhvr>
                                      <p:to>
                                        <p:strVal val="visible"/>
                                      </p:to>
                                    </p:set>
                                    <p:animEffect transition="in" filter="fade">
                                      <p:cBhvr>
                                        <p:cTn id="42" dur="1000"/>
                                        <p:tgtEl>
                                          <p:spTgt spid="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a:blip r:embed="rId3">
            <a:alphaModFix/>
          </a:blip>
          <a:stretch>
            <a:fillRect/>
          </a:stretch>
        </p:blipFill>
        <p:spPr>
          <a:xfrm>
            <a:off x="5695275" y="198500"/>
            <a:ext cx="3357249" cy="2884660"/>
          </a:xfrm>
          <a:prstGeom prst="rect">
            <a:avLst/>
          </a:prstGeom>
          <a:noFill/>
          <a:ln w="19050" cap="flat" cmpd="sng">
            <a:solidFill>
              <a:srgbClr val="000000"/>
            </a:solidFill>
            <a:prstDash val="solid"/>
            <a:round/>
            <a:headEnd type="none" w="med" len="med"/>
            <a:tailEnd type="none" w="med" len="med"/>
          </a:ln>
        </p:spPr>
      </p:pic>
      <p:pic>
        <p:nvPicPr>
          <p:cNvPr id="52" name="Shape 52"/>
          <p:cNvPicPr preferRelativeResize="0"/>
          <p:nvPr/>
        </p:nvPicPr>
        <p:blipFill rotWithShape="1">
          <a:blip r:embed="rId4">
            <a:alphaModFix/>
          </a:blip>
          <a:srcRect l="2494" t="4015" r="9970" b="1734"/>
          <a:stretch/>
        </p:blipFill>
        <p:spPr>
          <a:xfrm>
            <a:off x="93500" y="49600"/>
            <a:ext cx="3042101" cy="4847797"/>
          </a:xfrm>
          <a:prstGeom prst="rect">
            <a:avLst/>
          </a:prstGeom>
          <a:noFill/>
          <a:ln w="19050" cap="flat" cmpd="sng">
            <a:solidFill>
              <a:srgbClr val="000000"/>
            </a:solidFill>
            <a:prstDash val="solid"/>
            <a:round/>
            <a:headEnd type="none" w="med" len="med"/>
            <a:tailEnd type="none" w="med" len="med"/>
          </a:ln>
        </p:spPr>
      </p:pic>
      <p:pic>
        <p:nvPicPr>
          <p:cNvPr id="53" name="Shape 53"/>
          <p:cNvPicPr preferRelativeResize="0"/>
          <p:nvPr/>
        </p:nvPicPr>
        <p:blipFill>
          <a:blip r:embed="rId5">
            <a:alphaModFix/>
          </a:blip>
          <a:stretch>
            <a:fillRect/>
          </a:stretch>
        </p:blipFill>
        <p:spPr>
          <a:xfrm>
            <a:off x="3225575" y="198500"/>
            <a:ext cx="2304430" cy="2884649"/>
          </a:xfrm>
          <a:prstGeom prst="rect">
            <a:avLst/>
          </a:prstGeom>
          <a:noFill/>
          <a:ln w="19050" cap="flat" cmpd="sng">
            <a:solidFill>
              <a:srgbClr val="000000"/>
            </a:solidFill>
            <a:prstDash val="solid"/>
            <a:round/>
            <a:headEnd type="none" w="med" len="med"/>
            <a:tailEnd type="none" w="med" len="med"/>
          </a:ln>
        </p:spPr>
      </p:pic>
      <p:pic>
        <p:nvPicPr>
          <p:cNvPr id="54" name="Shape 54"/>
          <p:cNvPicPr preferRelativeResize="0"/>
          <p:nvPr/>
        </p:nvPicPr>
        <p:blipFill>
          <a:blip r:embed="rId6">
            <a:alphaModFix/>
          </a:blip>
          <a:stretch>
            <a:fillRect/>
          </a:stretch>
        </p:blipFill>
        <p:spPr>
          <a:xfrm>
            <a:off x="3225575" y="3226631"/>
            <a:ext cx="5826950" cy="1670768"/>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2708325" y="473425"/>
            <a:ext cx="6409199" cy="4670099"/>
          </a:xfrm>
          <a:prstGeom prst="rect">
            <a:avLst/>
          </a:prstGeom>
        </p:spPr>
        <p:txBody>
          <a:bodyPr lIns="91425" tIns="91425" rIns="91425" bIns="91425" anchor="t" anchorCtr="0">
            <a:noAutofit/>
          </a:bodyPr>
          <a:lstStyle/>
          <a:p>
            <a:pPr marL="0" lvl="0" indent="0" rtl="0">
              <a:spcBef>
                <a:spcPts val="0"/>
              </a:spcBef>
              <a:buNone/>
            </a:pPr>
            <a:r>
              <a:rPr lang="en" sz="1400" dirty="0">
                <a:solidFill>
                  <a:srgbClr val="000000"/>
                </a:solidFill>
                <a:latin typeface="Maiden Orange"/>
                <a:ea typeface="Maiden Orange"/>
                <a:cs typeface="Maiden Orange"/>
                <a:sym typeface="Maiden Orange"/>
              </a:rPr>
              <a:t>	1. </a:t>
            </a:r>
            <a:r>
              <a:rPr lang="en" sz="1400" dirty="0">
                <a:solidFill>
                  <a:srgbClr val="980000"/>
                </a:solidFill>
                <a:latin typeface="Maiden Orange"/>
                <a:ea typeface="Maiden Orange"/>
                <a:cs typeface="Maiden Orange"/>
                <a:sym typeface="Maiden Orange"/>
              </a:rPr>
              <a:t>Alcohol</a:t>
            </a:r>
          </a:p>
          <a:p>
            <a:pPr marL="0" lvl="0" indent="0" rtl="0">
              <a:spcBef>
                <a:spcPts val="0"/>
              </a:spcBef>
              <a:buNone/>
            </a:pPr>
            <a:r>
              <a:rPr lang="en" sz="1400" dirty="0">
                <a:solidFill>
                  <a:srgbClr val="000000"/>
                </a:solidFill>
                <a:latin typeface="Maiden Orange"/>
                <a:ea typeface="Maiden Orange"/>
                <a:cs typeface="Maiden Orange"/>
                <a:sym typeface="Maiden Orange"/>
              </a:rPr>
              <a:t>	2. </a:t>
            </a:r>
            <a:r>
              <a:rPr lang="en" sz="1400" dirty="0">
                <a:solidFill>
                  <a:srgbClr val="0000FF"/>
                </a:solidFill>
                <a:latin typeface="Maiden Orange"/>
                <a:ea typeface="Maiden Orange"/>
                <a:cs typeface="Maiden Orange"/>
                <a:sym typeface="Maiden Orange"/>
              </a:rPr>
              <a:t>Barbiturates</a:t>
            </a:r>
          </a:p>
          <a:p>
            <a:pPr marL="0" lvl="0" indent="0" rtl="0">
              <a:spcBef>
                <a:spcPts val="0"/>
              </a:spcBef>
              <a:buNone/>
            </a:pPr>
            <a:r>
              <a:rPr lang="en" sz="1400" dirty="0">
                <a:solidFill>
                  <a:srgbClr val="000000"/>
                </a:solidFill>
                <a:latin typeface="Maiden Orange"/>
                <a:ea typeface="Maiden Orange"/>
                <a:cs typeface="Maiden Orange"/>
                <a:sym typeface="Maiden Orange"/>
              </a:rPr>
              <a:t>	3. </a:t>
            </a:r>
            <a:r>
              <a:rPr lang="en" sz="1400" dirty="0">
                <a:solidFill>
                  <a:srgbClr val="38761D"/>
                </a:solidFill>
                <a:latin typeface="Maiden Orange"/>
                <a:ea typeface="Maiden Orange"/>
                <a:cs typeface="Maiden Orange"/>
                <a:sym typeface="Maiden Orange"/>
              </a:rPr>
              <a:t>Opiates</a:t>
            </a:r>
          </a:p>
          <a:p>
            <a:pPr marL="0" lvl="0" indent="0" rtl="0">
              <a:spcBef>
                <a:spcPts val="0"/>
              </a:spcBef>
              <a:buNone/>
            </a:pPr>
            <a:r>
              <a:rPr lang="en" sz="1800" dirty="0">
                <a:solidFill>
                  <a:srgbClr val="000000"/>
                </a:solidFill>
                <a:latin typeface="Maiden Orange"/>
                <a:ea typeface="Maiden Orange"/>
                <a:cs typeface="Maiden Orange"/>
                <a:sym typeface="Maiden Orange"/>
              </a:rPr>
              <a:t>1.</a:t>
            </a:r>
            <a:r>
              <a:rPr lang="en" sz="1800" b="1" dirty="0">
                <a:solidFill>
                  <a:srgbClr val="000000"/>
                </a:solidFill>
                <a:latin typeface="Maiden Orange"/>
                <a:ea typeface="Maiden Orange"/>
                <a:cs typeface="Maiden Orange"/>
                <a:sym typeface="Maiden Orange"/>
              </a:rPr>
              <a:t> </a:t>
            </a:r>
            <a:r>
              <a:rPr lang="en" sz="1500" b="1" dirty="0">
                <a:solidFill>
                  <a:srgbClr val="980000"/>
                </a:solidFill>
                <a:latin typeface="Maiden Orange"/>
                <a:ea typeface="Maiden Orange"/>
                <a:cs typeface="Maiden Orange"/>
                <a:sym typeface="Maiden Orange"/>
              </a:rPr>
              <a:t>Alcohol</a:t>
            </a:r>
            <a:r>
              <a:rPr lang="en" sz="1500" dirty="0">
                <a:solidFill>
                  <a:srgbClr val="980000"/>
                </a:solidFill>
                <a:latin typeface="Maiden Orange"/>
                <a:ea typeface="Maiden Orange"/>
                <a:cs typeface="Maiden Orange"/>
                <a:sym typeface="Maiden Orange"/>
              </a:rPr>
              <a:t> </a:t>
            </a:r>
          </a:p>
          <a:p>
            <a:pPr marL="457200" lvl="0" indent="0" rtl="0">
              <a:spcBef>
                <a:spcPts val="0"/>
              </a:spcBef>
              <a:buNone/>
            </a:pPr>
            <a:r>
              <a:rPr lang="en" sz="1500" u="sng" dirty="0">
                <a:solidFill>
                  <a:srgbClr val="980000"/>
                </a:solidFill>
                <a:latin typeface="Maiden Orange"/>
                <a:ea typeface="Maiden Orange"/>
                <a:cs typeface="Maiden Orange"/>
                <a:sym typeface="Maiden Orange"/>
              </a:rPr>
              <a:t>In low doses</a:t>
            </a:r>
            <a:r>
              <a:rPr lang="en" sz="1500" dirty="0">
                <a:solidFill>
                  <a:srgbClr val="980000"/>
                </a:solidFill>
                <a:latin typeface="Maiden Orange"/>
                <a:ea typeface="Maiden Orange"/>
                <a:cs typeface="Maiden Orange"/>
                <a:sym typeface="Maiden Orange"/>
              </a:rPr>
              <a:t> - relaxes drinker by slowing down the sympathetic nervous system (lowering inhibitions &amp; judgements</a:t>
            </a:r>
            <a:r>
              <a:rPr lang="en" sz="1500" dirty="0" smtClean="0">
                <a:solidFill>
                  <a:srgbClr val="980000"/>
                </a:solidFill>
                <a:latin typeface="Maiden Orange"/>
                <a:ea typeface="Maiden Orange"/>
                <a:cs typeface="Maiden Orange"/>
                <a:sym typeface="Maiden Orange"/>
              </a:rPr>
              <a:t>)</a:t>
            </a:r>
            <a:endParaRPr sz="1500" dirty="0">
              <a:solidFill>
                <a:srgbClr val="980000"/>
              </a:solidFill>
              <a:latin typeface="Maiden Orange"/>
              <a:ea typeface="Maiden Orange"/>
              <a:cs typeface="Maiden Orange"/>
              <a:sym typeface="Maiden Orange"/>
            </a:endParaRPr>
          </a:p>
          <a:p>
            <a:pPr marL="457200" lvl="0" indent="0" rtl="0">
              <a:spcBef>
                <a:spcPts val="0"/>
              </a:spcBef>
              <a:buNone/>
            </a:pPr>
            <a:r>
              <a:rPr lang="en" sz="1500" u="sng" dirty="0">
                <a:solidFill>
                  <a:srgbClr val="980000"/>
                </a:solidFill>
                <a:latin typeface="Maiden Orange"/>
                <a:ea typeface="Maiden Orange"/>
                <a:cs typeface="Maiden Orange"/>
                <a:sym typeface="Maiden Orange"/>
              </a:rPr>
              <a:t>In high doses</a:t>
            </a:r>
            <a:r>
              <a:rPr lang="en" sz="1500" dirty="0">
                <a:solidFill>
                  <a:srgbClr val="980000"/>
                </a:solidFill>
                <a:latin typeface="Maiden Orange"/>
                <a:ea typeface="Maiden Orange"/>
                <a:cs typeface="Maiden Orange"/>
                <a:sym typeface="Maiden Orange"/>
              </a:rPr>
              <a:t> - reactions slow, speech slurs, &amp; skilled performance deteriorates</a:t>
            </a:r>
          </a:p>
          <a:p>
            <a:pPr marL="457200" lvl="0" indent="0" rtl="0">
              <a:spcBef>
                <a:spcPts val="0"/>
              </a:spcBef>
              <a:buNone/>
            </a:pPr>
            <a:r>
              <a:rPr lang="en" sz="1500" dirty="0">
                <a:solidFill>
                  <a:srgbClr val="980000"/>
                </a:solidFill>
                <a:latin typeface="Maiden Orange"/>
                <a:ea typeface="Maiden Orange"/>
                <a:cs typeface="Maiden Orange"/>
                <a:sym typeface="Maiden Orange"/>
              </a:rPr>
              <a:t>Also affects memory by disrupting the processing of recent events into long-term memory, reduces self-awareness, &amp; focuses one’s attention on immediate situation rather than future consequences.</a:t>
            </a:r>
          </a:p>
          <a:p>
            <a:pPr marL="0" lvl="0" indent="0" rtl="0">
              <a:spcBef>
                <a:spcPts val="0"/>
              </a:spcBef>
              <a:buNone/>
            </a:pPr>
            <a:endParaRPr sz="1500" dirty="0">
              <a:solidFill>
                <a:srgbClr val="980000"/>
              </a:solidFill>
              <a:latin typeface="Maiden Orange"/>
              <a:ea typeface="Maiden Orange"/>
              <a:cs typeface="Maiden Orange"/>
              <a:sym typeface="Maiden Orange"/>
            </a:endParaRPr>
          </a:p>
          <a:p>
            <a:pPr marL="0" lvl="0" indent="0" rtl="0">
              <a:spcBef>
                <a:spcPts val="0"/>
              </a:spcBef>
              <a:buNone/>
            </a:pPr>
            <a:r>
              <a:rPr lang="en" sz="1500" b="1" dirty="0">
                <a:solidFill>
                  <a:srgbClr val="980000"/>
                </a:solidFill>
                <a:latin typeface="Maiden Orange"/>
                <a:ea typeface="Maiden Orange"/>
                <a:cs typeface="Maiden Orange"/>
                <a:sym typeface="Maiden Orange"/>
              </a:rPr>
              <a:t>How does the body react to alcohol?</a:t>
            </a:r>
          </a:p>
          <a:p>
            <a:pPr marL="457200" lvl="0" indent="0" rtl="0">
              <a:spcBef>
                <a:spcPts val="0"/>
              </a:spcBef>
              <a:buNone/>
            </a:pPr>
            <a:r>
              <a:rPr lang="en" sz="1500" dirty="0">
                <a:solidFill>
                  <a:srgbClr val="980000"/>
                </a:solidFill>
                <a:latin typeface="Maiden Orange"/>
                <a:ea typeface="Maiden Orange"/>
                <a:cs typeface="Maiden Orange"/>
                <a:sym typeface="Maiden Orange"/>
              </a:rPr>
              <a:t>Generally it takes about 1 hr to metabolize the alcohol in 1 drink</a:t>
            </a:r>
          </a:p>
          <a:p>
            <a:pPr marL="457200" lvl="0" indent="0" rtl="0">
              <a:spcBef>
                <a:spcPts val="0"/>
              </a:spcBef>
              <a:buNone/>
            </a:pPr>
            <a:r>
              <a:rPr lang="en" sz="1500" dirty="0">
                <a:solidFill>
                  <a:srgbClr val="980000"/>
                </a:solidFill>
                <a:latin typeface="Maiden Orange"/>
                <a:ea typeface="Maiden Orange"/>
                <a:cs typeface="Maiden Orange"/>
                <a:sym typeface="Maiden Orange"/>
              </a:rPr>
              <a:t>Women metabolize alcohol more slowly than men</a:t>
            </a:r>
          </a:p>
          <a:p>
            <a:pPr marL="914400" lvl="0" indent="0" rtl="0">
              <a:spcBef>
                <a:spcPts val="0"/>
              </a:spcBef>
              <a:buNone/>
            </a:pPr>
            <a:r>
              <a:rPr lang="en" sz="1500" dirty="0">
                <a:solidFill>
                  <a:srgbClr val="980000"/>
                </a:solidFill>
                <a:latin typeface="Maiden Orange"/>
                <a:ea typeface="Maiden Orange"/>
                <a:cs typeface="Maiden Orange"/>
                <a:sym typeface="Maiden Orange"/>
              </a:rPr>
              <a:t>If a woman &amp; man of the same weight consume the same amount of alcohol, the woman would be more intoxicated than man due to the way their bodies are composed. Men have more muscle which speeds up the metabolizing of the alcohol.</a:t>
            </a:r>
          </a:p>
        </p:txBody>
      </p:sp>
      <p:sp>
        <p:nvSpPr>
          <p:cNvPr id="60" name="Shape 60"/>
          <p:cNvSpPr txBox="1">
            <a:spLocks noGrp="1"/>
          </p:cNvSpPr>
          <p:nvPr>
            <p:ph type="ctrTitle"/>
          </p:nvPr>
        </p:nvSpPr>
        <p:spPr>
          <a:xfrm>
            <a:off x="2708275" y="0"/>
            <a:ext cx="6409199" cy="516299"/>
          </a:xfrm>
          <a:prstGeom prst="rect">
            <a:avLst/>
          </a:prstGeom>
        </p:spPr>
        <p:txBody>
          <a:bodyPr lIns="91425" tIns="91425" rIns="91425" bIns="91425" anchor="t" anchorCtr="0">
            <a:noAutofit/>
          </a:bodyPr>
          <a:lstStyle/>
          <a:p>
            <a:pPr lvl="0" rtl="0">
              <a:spcBef>
                <a:spcPts val="0"/>
              </a:spcBef>
              <a:buNone/>
            </a:pPr>
            <a:r>
              <a:rPr lang="en" sz="1700" dirty="0" smtClean="0">
                <a:solidFill>
                  <a:srgbClr val="783F04"/>
                </a:solidFill>
                <a:latin typeface="Kranky"/>
                <a:ea typeface="Kranky"/>
                <a:cs typeface="Kranky"/>
                <a:sym typeface="Kranky"/>
              </a:rPr>
              <a:t>Depressants: </a:t>
            </a:r>
            <a:r>
              <a:rPr lang="en" sz="1700" dirty="0" smtClean="0">
                <a:latin typeface="Maiden Orange"/>
                <a:ea typeface="Maiden Orange"/>
                <a:cs typeface="Maiden Orange"/>
                <a:sym typeface="Maiden Orange"/>
              </a:rPr>
              <a:t>Drugs that </a:t>
            </a:r>
            <a:r>
              <a:rPr lang="en" sz="1700" u="sng" dirty="0" smtClean="0">
                <a:latin typeface="Maiden Orange"/>
                <a:ea typeface="Maiden Orange"/>
                <a:cs typeface="Maiden Orange"/>
                <a:sym typeface="Maiden Orange"/>
              </a:rPr>
              <a:t>reduce</a:t>
            </a:r>
            <a:r>
              <a:rPr lang="en" sz="1700" dirty="0" smtClean="0">
                <a:latin typeface="Maiden Orange"/>
                <a:ea typeface="Maiden Orange"/>
                <a:cs typeface="Maiden Orange"/>
                <a:sym typeface="Maiden Orange"/>
              </a:rPr>
              <a:t> neural activity &amp; </a:t>
            </a:r>
            <a:r>
              <a:rPr lang="en" sz="1700" u="sng" dirty="0" smtClean="0">
                <a:latin typeface="Maiden Orange"/>
                <a:ea typeface="Maiden Orange"/>
                <a:cs typeface="Maiden Orange"/>
                <a:sym typeface="Maiden Orange"/>
              </a:rPr>
              <a:t>slow</a:t>
            </a:r>
            <a:r>
              <a:rPr lang="en" sz="1700" dirty="0" smtClean="0">
                <a:latin typeface="Maiden Orange"/>
                <a:ea typeface="Maiden Orange"/>
                <a:cs typeface="Maiden Orange"/>
                <a:sym typeface="Maiden Orange"/>
              </a:rPr>
              <a:t> body functions</a:t>
            </a:r>
            <a:r>
              <a:rPr lang="en" sz="1800" dirty="0" smtClean="0">
                <a:latin typeface="Maiden Orange"/>
                <a:ea typeface="Maiden Orange"/>
                <a:cs typeface="Maiden Orange"/>
                <a:sym typeface="Maiden Orange"/>
              </a:rPr>
              <a:t/>
            </a:r>
            <a:br>
              <a:rPr lang="en" sz="1800" dirty="0" smtClean="0">
                <a:latin typeface="Maiden Orange"/>
                <a:ea typeface="Maiden Orange"/>
                <a:cs typeface="Maiden Orange"/>
                <a:sym typeface="Maiden Orange"/>
              </a:rPr>
            </a:br>
            <a:r>
              <a:rPr lang="en" sz="1800" dirty="0">
                <a:latin typeface="Maiden Orange"/>
                <a:ea typeface="Maiden Orange"/>
                <a:cs typeface="Maiden Orange"/>
                <a:sym typeface="Maiden Orange"/>
              </a:rPr>
              <a:t/>
            </a:r>
            <a:br>
              <a:rPr lang="en" sz="1800" dirty="0">
                <a:latin typeface="Maiden Orange"/>
                <a:ea typeface="Maiden Orange"/>
                <a:cs typeface="Maiden Orange"/>
                <a:sym typeface="Maiden Orange"/>
              </a:rPr>
            </a:br>
            <a:endParaRPr lang="en" sz="1800" dirty="0">
              <a:latin typeface="Maiden Orange"/>
              <a:ea typeface="Maiden Orange"/>
              <a:cs typeface="Maiden Orange"/>
              <a:sym typeface="Maiden Orange"/>
            </a:endParaRPr>
          </a:p>
        </p:txBody>
      </p:sp>
      <p:pic>
        <p:nvPicPr>
          <p:cNvPr id="61" name="Shape 61"/>
          <p:cNvPicPr preferRelativeResize="0"/>
          <p:nvPr/>
        </p:nvPicPr>
        <p:blipFill>
          <a:blip r:embed="rId3">
            <a:alphaModFix/>
          </a:blip>
          <a:stretch>
            <a:fillRect/>
          </a:stretch>
        </p:blipFill>
        <p:spPr>
          <a:xfrm>
            <a:off x="0" y="0"/>
            <a:ext cx="2708324" cy="1933250"/>
          </a:xfrm>
          <a:prstGeom prst="rect">
            <a:avLst/>
          </a:prstGeom>
          <a:noFill/>
          <a:ln>
            <a:noFill/>
          </a:ln>
        </p:spPr>
      </p:pic>
      <p:pic>
        <p:nvPicPr>
          <p:cNvPr id="62" name="Shape 62"/>
          <p:cNvPicPr preferRelativeResize="0"/>
          <p:nvPr/>
        </p:nvPicPr>
        <p:blipFill>
          <a:blip r:embed="rId4">
            <a:alphaModFix/>
          </a:blip>
          <a:stretch>
            <a:fillRect/>
          </a:stretch>
        </p:blipFill>
        <p:spPr>
          <a:xfrm>
            <a:off x="0" y="1646850"/>
            <a:ext cx="2708324" cy="2925274"/>
          </a:xfrm>
          <a:prstGeom prst="rect">
            <a:avLst/>
          </a:prstGeom>
          <a:noFill/>
          <a:ln>
            <a:noFill/>
          </a:ln>
        </p:spPr>
      </p:pic>
      <p:pic>
        <p:nvPicPr>
          <p:cNvPr id="63" name="Shape 63"/>
          <p:cNvPicPr preferRelativeResize="0"/>
          <p:nvPr/>
        </p:nvPicPr>
        <p:blipFill>
          <a:blip r:embed="rId5">
            <a:alphaModFix/>
          </a:blip>
          <a:stretch>
            <a:fillRect/>
          </a:stretch>
        </p:blipFill>
        <p:spPr>
          <a:xfrm>
            <a:off x="0" y="4194800"/>
            <a:ext cx="1394125" cy="948699"/>
          </a:xfrm>
          <a:prstGeom prst="rect">
            <a:avLst/>
          </a:prstGeom>
          <a:noFill/>
          <a:ln>
            <a:noFill/>
          </a:ln>
        </p:spPr>
      </p:pic>
      <p:pic>
        <p:nvPicPr>
          <p:cNvPr id="64" name="Shape 64"/>
          <p:cNvPicPr preferRelativeResize="0"/>
          <p:nvPr/>
        </p:nvPicPr>
        <p:blipFill>
          <a:blip r:embed="rId6">
            <a:alphaModFix/>
          </a:blip>
          <a:stretch>
            <a:fillRect/>
          </a:stretch>
        </p:blipFill>
        <p:spPr>
          <a:xfrm>
            <a:off x="1394125" y="4194800"/>
            <a:ext cx="1314150" cy="9487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fade">
                                      <p:cBhvr>
                                        <p:cTn id="12" dur="10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1000"/>
                                        <p:tgtEl>
                                          <p:spTgt spid="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xEl>
                                              <p:pRg st="3" end="3"/>
                                            </p:txEl>
                                          </p:spTgt>
                                        </p:tgtEl>
                                        <p:attrNameLst>
                                          <p:attrName>style.visibility</p:attrName>
                                        </p:attrNameLst>
                                      </p:cBhvr>
                                      <p:to>
                                        <p:strVal val="visible"/>
                                      </p:to>
                                    </p:set>
                                    <p:animEffect transition="in" filter="fade">
                                      <p:cBhvr>
                                        <p:cTn id="22" dur="1000"/>
                                        <p:tgtEl>
                                          <p:spTgt spid="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xEl>
                                              <p:pRg st="4" end="4"/>
                                            </p:txEl>
                                          </p:spTgt>
                                        </p:tgtEl>
                                        <p:attrNameLst>
                                          <p:attrName>style.visibility</p:attrName>
                                        </p:attrNameLst>
                                      </p:cBhvr>
                                      <p:to>
                                        <p:strVal val="visible"/>
                                      </p:to>
                                    </p:set>
                                    <p:animEffect transition="in" filter="fade">
                                      <p:cBhvr>
                                        <p:cTn id="27" dur="1000"/>
                                        <p:tgtEl>
                                          <p:spTgt spid="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xEl>
                                              <p:pRg st="5" end="5"/>
                                            </p:txEl>
                                          </p:spTgt>
                                        </p:tgtEl>
                                        <p:attrNameLst>
                                          <p:attrName>style.visibility</p:attrName>
                                        </p:attrNameLst>
                                      </p:cBhvr>
                                      <p:to>
                                        <p:strVal val="visible"/>
                                      </p:to>
                                    </p:set>
                                    <p:animEffect transition="in" filter="fade">
                                      <p:cBhvr>
                                        <p:cTn id="32" dur="1000"/>
                                        <p:tgtEl>
                                          <p:spTgt spid="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
                                            <p:txEl>
                                              <p:pRg st="6" end="6"/>
                                            </p:txEl>
                                          </p:spTgt>
                                        </p:tgtEl>
                                        <p:attrNameLst>
                                          <p:attrName>style.visibility</p:attrName>
                                        </p:attrNameLst>
                                      </p:cBhvr>
                                      <p:to>
                                        <p:strVal val="visible"/>
                                      </p:to>
                                    </p:set>
                                    <p:animEffect transition="in" filter="fade">
                                      <p:cBhvr>
                                        <p:cTn id="37" dur="1000"/>
                                        <p:tgtEl>
                                          <p:spTgt spid="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9">
                                            <p:txEl>
                                              <p:pRg st="8" end="8"/>
                                            </p:txEl>
                                          </p:spTgt>
                                        </p:tgtEl>
                                        <p:attrNameLst>
                                          <p:attrName>style.visibility</p:attrName>
                                        </p:attrNameLst>
                                      </p:cBhvr>
                                      <p:to>
                                        <p:strVal val="visible"/>
                                      </p:to>
                                    </p:set>
                                    <p:animEffect transition="in" filter="fade">
                                      <p:cBhvr>
                                        <p:cTn id="42" dur="1000"/>
                                        <p:tgtEl>
                                          <p:spTgt spid="5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xEl>
                                              <p:pRg st="9" end="9"/>
                                            </p:txEl>
                                          </p:spTgt>
                                        </p:tgtEl>
                                        <p:attrNameLst>
                                          <p:attrName>style.visibility</p:attrName>
                                        </p:attrNameLst>
                                      </p:cBhvr>
                                      <p:to>
                                        <p:strVal val="visible"/>
                                      </p:to>
                                    </p:set>
                                    <p:animEffect transition="in" filter="fade">
                                      <p:cBhvr>
                                        <p:cTn id="47" dur="1000"/>
                                        <p:tgtEl>
                                          <p:spTgt spid="5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10" end="10"/>
                                            </p:txEl>
                                          </p:spTgt>
                                        </p:tgtEl>
                                        <p:attrNameLst>
                                          <p:attrName>style.visibility</p:attrName>
                                        </p:attrNameLst>
                                      </p:cBhvr>
                                      <p:to>
                                        <p:strVal val="visible"/>
                                      </p:to>
                                    </p:set>
                                    <p:animEffect transition="in" filter="fade">
                                      <p:cBhvr>
                                        <p:cTn id="52" dur="1000"/>
                                        <p:tgtEl>
                                          <p:spTgt spid="5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9">
                                            <p:txEl>
                                              <p:pRg st="11" end="11"/>
                                            </p:txEl>
                                          </p:spTgt>
                                        </p:tgtEl>
                                        <p:attrNameLst>
                                          <p:attrName>style.visibility</p:attrName>
                                        </p:attrNameLst>
                                      </p:cBhvr>
                                      <p:to>
                                        <p:strVal val="visible"/>
                                      </p:to>
                                    </p:set>
                                    <p:animEffect transition="in" filter="fade">
                                      <p:cBhvr>
                                        <p:cTn id="57" dur="1000"/>
                                        <p:tgtEl>
                                          <p:spTgt spid="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0" y="0"/>
            <a:ext cx="4914900" cy="2371725"/>
          </a:xfrm>
          <a:prstGeom prst="rect">
            <a:avLst/>
          </a:prstGeom>
          <a:noFill/>
          <a:ln>
            <a:noFill/>
          </a:ln>
        </p:spPr>
      </p:pic>
      <p:pic>
        <p:nvPicPr>
          <p:cNvPr id="70" name="Shape 70"/>
          <p:cNvPicPr preferRelativeResize="0"/>
          <p:nvPr/>
        </p:nvPicPr>
        <p:blipFill>
          <a:blip r:embed="rId4">
            <a:alphaModFix/>
          </a:blip>
          <a:stretch>
            <a:fillRect/>
          </a:stretch>
        </p:blipFill>
        <p:spPr>
          <a:xfrm>
            <a:off x="5834000" y="-12"/>
            <a:ext cx="2571750" cy="2486025"/>
          </a:xfrm>
          <a:prstGeom prst="rect">
            <a:avLst/>
          </a:prstGeom>
          <a:noFill/>
          <a:ln>
            <a:noFill/>
          </a:ln>
        </p:spPr>
      </p:pic>
      <p:pic>
        <p:nvPicPr>
          <p:cNvPr id="71" name="Shape 71"/>
          <p:cNvPicPr preferRelativeResize="0"/>
          <p:nvPr/>
        </p:nvPicPr>
        <p:blipFill>
          <a:blip r:embed="rId5">
            <a:alphaModFix/>
          </a:blip>
          <a:stretch>
            <a:fillRect/>
          </a:stretch>
        </p:blipFill>
        <p:spPr>
          <a:xfrm>
            <a:off x="310851" y="2486037"/>
            <a:ext cx="3456049" cy="2657475"/>
          </a:xfrm>
          <a:prstGeom prst="rect">
            <a:avLst/>
          </a:prstGeom>
          <a:noFill/>
          <a:ln>
            <a:noFill/>
          </a:ln>
        </p:spPr>
      </p:pic>
      <p:pic>
        <p:nvPicPr>
          <p:cNvPr id="72" name="Shape 72"/>
          <p:cNvPicPr preferRelativeResize="0"/>
          <p:nvPr/>
        </p:nvPicPr>
        <p:blipFill>
          <a:blip r:embed="rId6">
            <a:alphaModFix/>
          </a:blip>
          <a:stretch>
            <a:fillRect/>
          </a:stretch>
        </p:blipFill>
        <p:spPr>
          <a:xfrm>
            <a:off x="4191000" y="2452687"/>
            <a:ext cx="4953000" cy="2724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506725" y="1034475"/>
            <a:ext cx="2610899" cy="2545199"/>
          </a:xfrm>
          <a:prstGeom prst="rect">
            <a:avLst/>
          </a:prstGeom>
        </p:spPr>
        <p:txBody>
          <a:bodyPr lIns="91425" tIns="91425" rIns="91425" bIns="91425" anchor="t" anchorCtr="0">
            <a:noAutofit/>
          </a:bodyPr>
          <a:lstStyle/>
          <a:p>
            <a:pPr marL="0" lvl="0" indent="0" rtl="0">
              <a:spcBef>
                <a:spcPts val="0"/>
              </a:spcBef>
              <a:buNone/>
            </a:pPr>
            <a:r>
              <a:rPr lang="en" sz="1400" dirty="0">
                <a:solidFill>
                  <a:srgbClr val="000000"/>
                </a:solidFill>
                <a:latin typeface="Maiden Orange"/>
                <a:ea typeface="Maiden Orange"/>
                <a:cs typeface="Maiden Orange"/>
                <a:sym typeface="Maiden Orange"/>
              </a:rPr>
              <a:t>	1. </a:t>
            </a:r>
            <a:r>
              <a:rPr lang="en" sz="1400" dirty="0">
                <a:solidFill>
                  <a:srgbClr val="980000"/>
                </a:solidFill>
                <a:latin typeface="Maiden Orange"/>
                <a:ea typeface="Maiden Orange"/>
                <a:cs typeface="Maiden Orange"/>
                <a:sym typeface="Maiden Orange"/>
              </a:rPr>
              <a:t>Alcohol</a:t>
            </a:r>
          </a:p>
          <a:p>
            <a:pPr marL="0" lvl="0" indent="0" rtl="0">
              <a:spcBef>
                <a:spcPts val="0"/>
              </a:spcBef>
              <a:buNone/>
            </a:pPr>
            <a:r>
              <a:rPr lang="en" sz="1400" dirty="0">
                <a:solidFill>
                  <a:srgbClr val="000000"/>
                </a:solidFill>
                <a:latin typeface="Maiden Orange"/>
                <a:ea typeface="Maiden Orange"/>
                <a:cs typeface="Maiden Orange"/>
                <a:sym typeface="Maiden Orange"/>
              </a:rPr>
              <a:t>	2. </a:t>
            </a:r>
            <a:r>
              <a:rPr lang="en" sz="1400" dirty="0">
                <a:solidFill>
                  <a:srgbClr val="0000FF"/>
                </a:solidFill>
                <a:latin typeface="Maiden Orange"/>
                <a:ea typeface="Maiden Orange"/>
                <a:cs typeface="Maiden Orange"/>
                <a:sym typeface="Maiden Orange"/>
              </a:rPr>
              <a:t>Barbiturates</a:t>
            </a:r>
          </a:p>
          <a:p>
            <a:pPr marL="0" lvl="0" indent="0" rtl="0">
              <a:spcBef>
                <a:spcPts val="0"/>
              </a:spcBef>
              <a:buNone/>
            </a:pPr>
            <a:r>
              <a:rPr lang="en" sz="1400" dirty="0">
                <a:solidFill>
                  <a:srgbClr val="000000"/>
                </a:solidFill>
                <a:latin typeface="Maiden Orange"/>
                <a:ea typeface="Maiden Orange"/>
                <a:cs typeface="Maiden Orange"/>
                <a:sym typeface="Maiden Orange"/>
              </a:rPr>
              <a:t>	3. </a:t>
            </a:r>
            <a:r>
              <a:rPr lang="en" sz="1400" dirty="0">
                <a:solidFill>
                  <a:srgbClr val="38761D"/>
                </a:solidFill>
                <a:latin typeface="Maiden Orange"/>
                <a:ea typeface="Maiden Orange"/>
                <a:cs typeface="Maiden Orange"/>
                <a:sym typeface="Maiden Orange"/>
              </a:rPr>
              <a:t>Opiates</a:t>
            </a:r>
          </a:p>
          <a:p>
            <a:pPr marL="0" lvl="0" indent="0" rtl="0">
              <a:spcBef>
                <a:spcPts val="0"/>
              </a:spcBef>
              <a:buNone/>
            </a:pPr>
            <a:r>
              <a:rPr lang="en" sz="1400" dirty="0">
                <a:solidFill>
                  <a:srgbClr val="000000"/>
                </a:solidFill>
                <a:latin typeface="Maiden Orange"/>
                <a:ea typeface="Maiden Orange"/>
                <a:cs typeface="Maiden Orange"/>
                <a:sym typeface="Maiden Orange"/>
              </a:rPr>
              <a:t>2. </a:t>
            </a:r>
            <a:r>
              <a:rPr lang="en" sz="1400" b="1" dirty="0">
                <a:solidFill>
                  <a:srgbClr val="0000FF"/>
                </a:solidFill>
                <a:latin typeface="Maiden Orange"/>
                <a:ea typeface="Maiden Orange"/>
                <a:cs typeface="Maiden Orange"/>
                <a:sym typeface="Maiden Orange"/>
              </a:rPr>
              <a:t>Barbiturates</a:t>
            </a:r>
            <a:r>
              <a:rPr lang="en" sz="1400" dirty="0">
                <a:solidFill>
                  <a:srgbClr val="0000FF"/>
                </a:solidFill>
                <a:latin typeface="Maiden Orange"/>
                <a:ea typeface="Maiden Orange"/>
                <a:cs typeface="Maiden Orange"/>
                <a:sym typeface="Maiden Orange"/>
              </a:rPr>
              <a:t>: drugs that mimic the effects of alcohol - depress CNS activity &amp; in larger doses, can lead to impaired memory &amp; judgement</a:t>
            </a:r>
          </a:p>
          <a:p>
            <a:pPr marL="0" lvl="0" indent="0" rtl="0">
              <a:spcBef>
                <a:spcPts val="0"/>
              </a:spcBef>
              <a:buNone/>
            </a:pPr>
            <a:r>
              <a:rPr lang="en" sz="1400" dirty="0">
                <a:solidFill>
                  <a:srgbClr val="0000FF"/>
                </a:solidFill>
                <a:latin typeface="Maiden Orange"/>
                <a:ea typeface="Maiden Orange"/>
                <a:cs typeface="Maiden Orange"/>
                <a:sym typeface="Maiden Orange"/>
              </a:rPr>
              <a:t>Examples: Nembutal, Seconal, &amp; Amytal</a:t>
            </a:r>
          </a:p>
          <a:p>
            <a:pPr marL="0" lvl="0" indent="0" rtl="0">
              <a:spcBef>
                <a:spcPts val="0"/>
              </a:spcBef>
              <a:buNone/>
            </a:pPr>
            <a:endParaRPr sz="1400" dirty="0">
              <a:solidFill>
                <a:srgbClr val="0000FF"/>
              </a:solidFill>
              <a:latin typeface="Maiden Orange"/>
              <a:ea typeface="Maiden Orange"/>
              <a:cs typeface="Maiden Orange"/>
              <a:sym typeface="Maiden Orange"/>
            </a:endParaRPr>
          </a:p>
          <a:p>
            <a:pPr marL="0" lvl="0" indent="0" rtl="0">
              <a:spcBef>
                <a:spcPts val="0"/>
              </a:spcBef>
              <a:buNone/>
            </a:pPr>
            <a:endParaRPr sz="1400" dirty="0">
              <a:solidFill>
                <a:srgbClr val="0000FF"/>
              </a:solidFill>
              <a:latin typeface="Maiden Orange"/>
              <a:ea typeface="Maiden Orange"/>
              <a:cs typeface="Maiden Orange"/>
              <a:sym typeface="Maiden Orange"/>
            </a:endParaRPr>
          </a:p>
        </p:txBody>
      </p:sp>
      <p:sp>
        <p:nvSpPr>
          <p:cNvPr id="78" name="Shape 78"/>
          <p:cNvSpPr txBox="1">
            <a:spLocks noGrp="1"/>
          </p:cNvSpPr>
          <p:nvPr>
            <p:ph type="ctrTitle"/>
          </p:nvPr>
        </p:nvSpPr>
        <p:spPr>
          <a:xfrm>
            <a:off x="6506625" y="0"/>
            <a:ext cx="2610899" cy="737100"/>
          </a:xfrm>
          <a:prstGeom prst="rect">
            <a:avLst/>
          </a:prstGeom>
        </p:spPr>
        <p:txBody>
          <a:bodyPr lIns="91425" tIns="91425" rIns="91425" bIns="91425" anchor="t" anchorCtr="0">
            <a:noAutofit/>
          </a:bodyPr>
          <a:lstStyle/>
          <a:p>
            <a:pPr lvl="0" rtl="0">
              <a:spcBef>
                <a:spcPts val="0"/>
              </a:spcBef>
              <a:buNone/>
            </a:pPr>
            <a:r>
              <a:rPr lang="en" sz="1600" dirty="0">
                <a:solidFill>
                  <a:srgbClr val="783F04"/>
                </a:solidFill>
                <a:latin typeface="Kranky"/>
                <a:ea typeface="Kranky"/>
                <a:cs typeface="Kranky"/>
                <a:sym typeface="Kranky"/>
              </a:rPr>
              <a:t>Depressants:</a:t>
            </a:r>
            <a:r>
              <a:rPr lang="en" sz="1600" dirty="0">
                <a:solidFill>
                  <a:srgbClr val="0000FF"/>
                </a:solidFill>
                <a:latin typeface="Kranky"/>
                <a:ea typeface="Kranky"/>
                <a:cs typeface="Kranky"/>
                <a:sym typeface="Kranky"/>
              </a:rPr>
              <a:t> </a:t>
            </a:r>
            <a:r>
              <a:rPr lang="en" sz="1600" b="0" dirty="0">
                <a:latin typeface="Maiden Orange"/>
                <a:ea typeface="Maiden Orange"/>
                <a:cs typeface="Maiden Orange"/>
                <a:sym typeface="Maiden Orange"/>
              </a:rPr>
              <a:t>Drugs that </a:t>
            </a:r>
            <a:r>
              <a:rPr lang="en" sz="1600" b="0" u="sng" dirty="0">
                <a:latin typeface="Maiden Orange"/>
                <a:ea typeface="Maiden Orange"/>
                <a:cs typeface="Maiden Orange"/>
                <a:sym typeface="Maiden Orange"/>
              </a:rPr>
              <a:t>reduce</a:t>
            </a:r>
            <a:r>
              <a:rPr lang="en" sz="1600" b="0" dirty="0">
                <a:latin typeface="Maiden Orange"/>
                <a:ea typeface="Maiden Orange"/>
                <a:cs typeface="Maiden Orange"/>
                <a:sym typeface="Maiden Orange"/>
              </a:rPr>
              <a:t> neural activity </a:t>
            </a:r>
          </a:p>
          <a:p>
            <a:pPr lvl="0" rtl="0">
              <a:spcBef>
                <a:spcPts val="0"/>
              </a:spcBef>
              <a:buNone/>
            </a:pPr>
            <a:r>
              <a:rPr lang="en" sz="1600" b="0" dirty="0">
                <a:latin typeface="Maiden Orange"/>
                <a:ea typeface="Maiden Orange"/>
                <a:cs typeface="Maiden Orange"/>
                <a:sym typeface="Maiden Orange"/>
              </a:rPr>
              <a:t>&amp; </a:t>
            </a:r>
            <a:r>
              <a:rPr lang="en" sz="1600" b="0" u="sng" dirty="0">
                <a:latin typeface="Maiden Orange"/>
                <a:ea typeface="Maiden Orange"/>
                <a:cs typeface="Maiden Orange"/>
                <a:sym typeface="Maiden Orange"/>
              </a:rPr>
              <a:t>slow</a:t>
            </a:r>
            <a:r>
              <a:rPr lang="en" sz="1600" b="0" dirty="0">
                <a:latin typeface="Maiden Orange"/>
                <a:ea typeface="Maiden Orange"/>
                <a:cs typeface="Maiden Orange"/>
                <a:sym typeface="Maiden Orange"/>
              </a:rPr>
              <a:t> body functions</a:t>
            </a:r>
          </a:p>
        </p:txBody>
      </p:sp>
      <p:pic>
        <p:nvPicPr>
          <p:cNvPr id="79" name="Shape 79"/>
          <p:cNvPicPr preferRelativeResize="0"/>
          <p:nvPr/>
        </p:nvPicPr>
        <p:blipFill>
          <a:blip r:embed="rId3">
            <a:alphaModFix/>
          </a:blip>
          <a:stretch>
            <a:fillRect/>
          </a:stretch>
        </p:blipFill>
        <p:spPr>
          <a:xfrm>
            <a:off x="-9" y="0"/>
            <a:ext cx="3518819" cy="5143500"/>
          </a:xfrm>
          <a:prstGeom prst="rect">
            <a:avLst/>
          </a:prstGeom>
          <a:noFill/>
          <a:ln>
            <a:noFill/>
          </a:ln>
        </p:spPr>
      </p:pic>
      <p:pic>
        <p:nvPicPr>
          <p:cNvPr id="80" name="Shape 80"/>
          <p:cNvPicPr preferRelativeResize="0"/>
          <p:nvPr/>
        </p:nvPicPr>
        <p:blipFill>
          <a:blip r:embed="rId4">
            <a:alphaModFix/>
          </a:blip>
          <a:stretch>
            <a:fillRect/>
          </a:stretch>
        </p:blipFill>
        <p:spPr>
          <a:xfrm>
            <a:off x="3570503" y="84675"/>
            <a:ext cx="2884525" cy="3494974"/>
          </a:xfrm>
          <a:prstGeom prst="rect">
            <a:avLst/>
          </a:prstGeom>
          <a:noFill/>
          <a:ln>
            <a:noFill/>
          </a:ln>
        </p:spPr>
      </p:pic>
      <p:pic>
        <p:nvPicPr>
          <p:cNvPr id="81" name="Shape 81"/>
          <p:cNvPicPr preferRelativeResize="0"/>
          <p:nvPr/>
        </p:nvPicPr>
        <p:blipFill>
          <a:blip r:embed="rId5">
            <a:alphaModFix/>
          </a:blip>
          <a:stretch>
            <a:fillRect/>
          </a:stretch>
        </p:blipFill>
        <p:spPr>
          <a:xfrm>
            <a:off x="3619175" y="3636725"/>
            <a:ext cx="2012349" cy="1506775"/>
          </a:xfrm>
          <a:prstGeom prst="rect">
            <a:avLst/>
          </a:prstGeom>
          <a:noFill/>
          <a:ln>
            <a:noFill/>
          </a:ln>
        </p:spPr>
      </p:pic>
      <p:pic>
        <p:nvPicPr>
          <p:cNvPr id="82" name="Shape 82"/>
          <p:cNvPicPr preferRelativeResize="0"/>
          <p:nvPr/>
        </p:nvPicPr>
        <p:blipFill>
          <a:blip r:embed="rId6">
            <a:alphaModFix/>
          </a:blip>
          <a:stretch>
            <a:fillRect/>
          </a:stretch>
        </p:blipFill>
        <p:spPr>
          <a:xfrm>
            <a:off x="5834808" y="3636725"/>
            <a:ext cx="2012349" cy="1506775"/>
          </a:xfrm>
          <a:prstGeom prst="rect">
            <a:avLst/>
          </a:prstGeom>
          <a:noFill/>
          <a:ln>
            <a:noFill/>
          </a:ln>
        </p:spPr>
      </p:pic>
      <p:pic>
        <p:nvPicPr>
          <p:cNvPr id="83" name="Shape 83"/>
          <p:cNvPicPr preferRelativeResize="0"/>
          <p:nvPr/>
        </p:nvPicPr>
        <p:blipFill>
          <a:blip r:embed="rId7">
            <a:alphaModFix/>
          </a:blip>
          <a:stretch>
            <a:fillRect/>
          </a:stretch>
        </p:blipFill>
        <p:spPr>
          <a:xfrm>
            <a:off x="8050449" y="3636724"/>
            <a:ext cx="999023" cy="1506772"/>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1152250" y="-32975"/>
            <a:ext cx="2036874" cy="1296049"/>
          </a:xfrm>
          <a:prstGeom prst="rect">
            <a:avLst/>
          </a:prstGeom>
          <a:noFill/>
          <a:ln>
            <a:noFill/>
          </a:ln>
        </p:spPr>
      </p:pic>
      <p:sp>
        <p:nvSpPr>
          <p:cNvPr id="89" name="Shape 89"/>
          <p:cNvSpPr txBox="1">
            <a:spLocks noGrp="1"/>
          </p:cNvSpPr>
          <p:nvPr>
            <p:ph type="body" idx="1"/>
          </p:nvPr>
        </p:nvSpPr>
        <p:spPr>
          <a:xfrm>
            <a:off x="4620025" y="737100"/>
            <a:ext cx="4497599" cy="4406399"/>
          </a:xfrm>
          <a:prstGeom prst="rect">
            <a:avLst/>
          </a:prstGeom>
        </p:spPr>
        <p:txBody>
          <a:bodyPr lIns="91425" tIns="91425" rIns="91425" bIns="91425" anchor="t" anchorCtr="0">
            <a:noAutofit/>
          </a:bodyPr>
          <a:lstStyle/>
          <a:p>
            <a:pPr marL="0" lvl="0" indent="0" rtl="0">
              <a:spcBef>
                <a:spcPts val="0"/>
              </a:spcBef>
              <a:buNone/>
            </a:pPr>
            <a:r>
              <a:rPr lang="en" sz="1400" dirty="0">
                <a:solidFill>
                  <a:srgbClr val="000000"/>
                </a:solidFill>
                <a:latin typeface="Maiden Orange"/>
                <a:ea typeface="Maiden Orange"/>
                <a:cs typeface="Maiden Orange"/>
                <a:sym typeface="Maiden Orange"/>
              </a:rPr>
              <a:t>	1. </a:t>
            </a:r>
            <a:r>
              <a:rPr lang="en" sz="1400" dirty="0">
                <a:solidFill>
                  <a:srgbClr val="980000"/>
                </a:solidFill>
                <a:latin typeface="Maiden Orange"/>
                <a:ea typeface="Maiden Orange"/>
                <a:cs typeface="Maiden Orange"/>
                <a:sym typeface="Maiden Orange"/>
              </a:rPr>
              <a:t>Alcohol</a:t>
            </a:r>
          </a:p>
          <a:p>
            <a:pPr marL="0" lvl="0" indent="0" rtl="0">
              <a:spcBef>
                <a:spcPts val="0"/>
              </a:spcBef>
              <a:buNone/>
            </a:pPr>
            <a:r>
              <a:rPr lang="en" sz="1400" dirty="0">
                <a:solidFill>
                  <a:srgbClr val="000000"/>
                </a:solidFill>
                <a:latin typeface="Maiden Orange"/>
                <a:ea typeface="Maiden Orange"/>
                <a:cs typeface="Maiden Orange"/>
                <a:sym typeface="Maiden Orange"/>
              </a:rPr>
              <a:t>	2. </a:t>
            </a:r>
            <a:r>
              <a:rPr lang="en" sz="1400" dirty="0">
                <a:solidFill>
                  <a:srgbClr val="0000FF"/>
                </a:solidFill>
                <a:latin typeface="Maiden Orange"/>
                <a:ea typeface="Maiden Orange"/>
                <a:cs typeface="Maiden Orange"/>
                <a:sym typeface="Maiden Orange"/>
              </a:rPr>
              <a:t>Barbiturates</a:t>
            </a:r>
          </a:p>
          <a:p>
            <a:pPr marL="0" lvl="0" indent="0" rtl="0">
              <a:spcBef>
                <a:spcPts val="0"/>
              </a:spcBef>
              <a:buNone/>
            </a:pPr>
            <a:r>
              <a:rPr lang="en" sz="1400" dirty="0">
                <a:solidFill>
                  <a:srgbClr val="000000"/>
                </a:solidFill>
                <a:latin typeface="Maiden Orange"/>
                <a:ea typeface="Maiden Orange"/>
                <a:cs typeface="Maiden Orange"/>
                <a:sym typeface="Maiden Orange"/>
              </a:rPr>
              <a:t>	3. </a:t>
            </a:r>
            <a:r>
              <a:rPr lang="en" sz="1400" dirty="0">
                <a:solidFill>
                  <a:srgbClr val="38761D"/>
                </a:solidFill>
                <a:latin typeface="Maiden Orange"/>
                <a:ea typeface="Maiden Orange"/>
                <a:cs typeface="Maiden Orange"/>
                <a:sym typeface="Maiden Orange"/>
              </a:rPr>
              <a:t>Opiates</a:t>
            </a:r>
          </a:p>
          <a:p>
            <a:pPr marL="0" lvl="0" indent="0" rtl="0">
              <a:spcBef>
                <a:spcPts val="0"/>
              </a:spcBef>
              <a:buNone/>
            </a:pPr>
            <a:r>
              <a:rPr lang="en" sz="1400" dirty="0">
                <a:solidFill>
                  <a:srgbClr val="000000"/>
                </a:solidFill>
                <a:latin typeface="Maiden Orange"/>
                <a:ea typeface="Maiden Orange"/>
                <a:cs typeface="Maiden Orange"/>
                <a:sym typeface="Maiden Orange"/>
              </a:rPr>
              <a:t>3. </a:t>
            </a:r>
            <a:r>
              <a:rPr lang="en" sz="1400" b="1" dirty="0">
                <a:solidFill>
                  <a:srgbClr val="38761D"/>
                </a:solidFill>
                <a:latin typeface="Maiden Orange"/>
                <a:ea typeface="Maiden Orange"/>
                <a:cs typeface="Maiden Orange"/>
                <a:sym typeface="Maiden Orange"/>
              </a:rPr>
              <a:t>Opiates: </a:t>
            </a:r>
            <a:r>
              <a:rPr lang="en" sz="1400" dirty="0">
                <a:solidFill>
                  <a:srgbClr val="38761D"/>
                </a:solidFill>
                <a:latin typeface="Maiden Orange"/>
                <a:ea typeface="Maiden Orange"/>
                <a:cs typeface="Maiden Orange"/>
                <a:sym typeface="Maiden Orange"/>
              </a:rPr>
              <a:t>Opium &amp; its derivatives (morphine &amp; heroin) </a:t>
            </a:r>
            <a:r>
              <a:rPr lang="en" sz="1400" u="sng" dirty="0">
                <a:solidFill>
                  <a:srgbClr val="38761D"/>
                </a:solidFill>
                <a:latin typeface="Maiden Orange"/>
                <a:ea typeface="Maiden Orange"/>
                <a:cs typeface="Maiden Orange"/>
                <a:sym typeface="Maiden Orange"/>
              </a:rPr>
              <a:t>depress</a:t>
            </a:r>
            <a:r>
              <a:rPr lang="en" sz="1400" dirty="0">
                <a:solidFill>
                  <a:srgbClr val="38761D"/>
                </a:solidFill>
                <a:latin typeface="Maiden Orange"/>
                <a:ea typeface="Maiden Orange"/>
                <a:cs typeface="Maiden Orange"/>
                <a:sym typeface="Maiden Orange"/>
              </a:rPr>
              <a:t> neural activity, temporarily lessening pain &amp; anxiety. They are </a:t>
            </a:r>
            <a:r>
              <a:rPr lang="en" sz="1400" b="1" dirty="0">
                <a:solidFill>
                  <a:srgbClr val="38761D"/>
                </a:solidFill>
                <a:latin typeface="Maiden Orange"/>
                <a:ea typeface="Maiden Orange"/>
                <a:cs typeface="Maiden Orange"/>
                <a:sym typeface="Maiden Orange"/>
              </a:rPr>
              <a:t>highly</a:t>
            </a:r>
            <a:r>
              <a:rPr lang="en" sz="1400" dirty="0">
                <a:solidFill>
                  <a:srgbClr val="38761D"/>
                </a:solidFill>
                <a:latin typeface="Maiden Orange"/>
                <a:ea typeface="Maiden Orange"/>
                <a:cs typeface="Maiden Orange"/>
                <a:sym typeface="Maiden Orange"/>
              </a:rPr>
              <a:t> </a:t>
            </a:r>
            <a:r>
              <a:rPr lang="en" sz="1400" b="1" dirty="0">
                <a:solidFill>
                  <a:srgbClr val="38761D"/>
                </a:solidFill>
                <a:latin typeface="Maiden Orange"/>
                <a:ea typeface="Maiden Orange"/>
                <a:cs typeface="Maiden Orange"/>
                <a:sym typeface="Maiden Orange"/>
              </a:rPr>
              <a:t>addictive</a:t>
            </a:r>
            <a:r>
              <a:rPr lang="en" sz="1400" dirty="0">
                <a:solidFill>
                  <a:srgbClr val="38761D"/>
                </a:solidFill>
                <a:latin typeface="Maiden Orange"/>
                <a:ea typeface="Maiden Orange"/>
                <a:cs typeface="Maiden Orange"/>
                <a:sym typeface="Maiden Orange"/>
              </a:rPr>
              <a:t>.</a:t>
            </a:r>
          </a:p>
          <a:p>
            <a:pPr marL="0" lvl="0" indent="0" rtl="0">
              <a:spcBef>
                <a:spcPts val="0"/>
              </a:spcBef>
              <a:buNone/>
            </a:pPr>
            <a:endParaRPr sz="1400" dirty="0">
              <a:solidFill>
                <a:srgbClr val="38761D"/>
              </a:solidFill>
              <a:latin typeface="Maiden Orange"/>
              <a:ea typeface="Maiden Orange"/>
              <a:cs typeface="Maiden Orange"/>
              <a:sym typeface="Maiden Orange"/>
            </a:endParaRPr>
          </a:p>
          <a:p>
            <a:pPr marL="0" lvl="0" indent="0" rtl="0">
              <a:spcBef>
                <a:spcPts val="0"/>
              </a:spcBef>
              <a:buNone/>
            </a:pPr>
            <a:r>
              <a:rPr lang="en" sz="1400" b="1" dirty="0">
                <a:solidFill>
                  <a:srgbClr val="38761D"/>
                </a:solidFill>
                <a:latin typeface="Maiden Orange"/>
                <a:ea typeface="Maiden Orange"/>
                <a:cs typeface="Maiden Orange"/>
                <a:sym typeface="Maiden Orange"/>
              </a:rPr>
              <a:t>HEROIN</a:t>
            </a:r>
          </a:p>
          <a:p>
            <a:pPr marL="0" lvl="0" indent="0" rtl="0">
              <a:spcBef>
                <a:spcPts val="0"/>
              </a:spcBef>
              <a:buNone/>
            </a:pPr>
            <a:r>
              <a:rPr lang="en" sz="1400" dirty="0">
                <a:solidFill>
                  <a:srgbClr val="38761D"/>
                </a:solidFill>
                <a:latin typeface="Maiden Orange"/>
                <a:ea typeface="Maiden Orange"/>
                <a:cs typeface="Maiden Orange"/>
                <a:sym typeface="Maiden Orange"/>
              </a:rPr>
              <a:t>User gets a </a:t>
            </a:r>
            <a:r>
              <a:rPr lang="en" sz="1400" u="sng" dirty="0">
                <a:solidFill>
                  <a:srgbClr val="38761D"/>
                </a:solidFill>
                <a:latin typeface="Maiden Orange"/>
                <a:ea typeface="Maiden Orange"/>
                <a:cs typeface="Maiden Orange"/>
                <a:sym typeface="Maiden Orange"/>
              </a:rPr>
              <a:t>short lived feeling of blissful pleasure</a:t>
            </a:r>
            <a:r>
              <a:rPr lang="en" sz="1400" dirty="0">
                <a:solidFill>
                  <a:srgbClr val="38761D"/>
                </a:solidFill>
                <a:latin typeface="Maiden Orange"/>
                <a:ea typeface="Maiden Orange"/>
                <a:cs typeface="Maiden Orange"/>
                <a:sym typeface="Maiden Orange"/>
              </a:rPr>
              <a:t> (3-5 hrs), </a:t>
            </a:r>
            <a:r>
              <a:rPr lang="en" sz="1400" u="sng" dirty="0">
                <a:solidFill>
                  <a:srgbClr val="38761D"/>
                </a:solidFill>
                <a:latin typeface="Maiden Orange"/>
                <a:ea typeface="Maiden Orange"/>
                <a:cs typeface="Maiden Orange"/>
                <a:sym typeface="Maiden Orange"/>
              </a:rPr>
              <a:t>followed by craving for another fix</a:t>
            </a:r>
            <a:r>
              <a:rPr lang="en" sz="1400" dirty="0">
                <a:solidFill>
                  <a:srgbClr val="38761D"/>
                </a:solidFill>
                <a:latin typeface="Maiden Orange"/>
                <a:ea typeface="Maiden Orange"/>
                <a:cs typeface="Maiden Orange"/>
                <a:sym typeface="Maiden Orange"/>
              </a:rPr>
              <a:t>, the need for </a:t>
            </a:r>
            <a:r>
              <a:rPr lang="en" sz="1400" u="sng" dirty="0">
                <a:solidFill>
                  <a:srgbClr val="38761D"/>
                </a:solidFill>
                <a:latin typeface="Maiden Orange"/>
                <a:ea typeface="Maiden Orange"/>
                <a:cs typeface="Maiden Orange"/>
                <a:sym typeface="Maiden Orange"/>
              </a:rPr>
              <a:t>progressively larger doses</a:t>
            </a:r>
            <a:r>
              <a:rPr lang="en" sz="1400" dirty="0">
                <a:solidFill>
                  <a:srgbClr val="38761D"/>
                </a:solidFill>
                <a:latin typeface="Maiden Orange"/>
                <a:ea typeface="Maiden Orange"/>
                <a:cs typeface="Maiden Orange"/>
                <a:sym typeface="Maiden Orange"/>
              </a:rPr>
              <a:t>, &amp; </a:t>
            </a:r>
            <a:r>
              <a:rPr lang="en" sz="1400" u="sng" dirty="0">
                <a:solidFill>
                  <a:srgbClr val="38761D"/>
                </a:solidFill>
                <a:latin typeface="Maiden Orange"/>
                <a:ea typeface="Maiden Orange"/>
                <a:cs typeface="Maiden Orange"/>
                <a:sym typeface="Maiden Orange"/>
              </a:rPr>
              <a:t>physical withdrawal symptoms</a:t>
            </a:r>
            <a:r>
              <a:rPr lang="en" sz="1400" dirty="0">
                <a:solidFill>
                  <a:srgbClr val="38761D"/>
                </a:solidFill>
                <a:latin typeface="Maiden Orange"/>
                <a:ea typeface="Maiden Orange"/>
                <a:cs typeface="Maiden Orange"/>
                <a:sym typeface="Maiden Orange"/>
              </a:rPr>
              <a:t>. </a:t>
            </a:r>
          </a:p>
          <a:p>
            <a:pPr marL="0" lvl="0" indent="0" rtl="0">
              <a:spcBef>
                <a:spcPts val="0"/>
              </a:spcBef>
              <a:buNone/>
            </a:pPr>
            <a:endParaRPr sz="1400" dirty="0">
              <a:solidFill>
                <a:srgbClr val="38761D"/>
              </a:solidFill>
              <a:latin typeface="Maiden Orange"/>
              <a:ea typeface="Maiden Orange"/>
              <a:cs typeface="Maiden Orange"/>
              <a:sym typeface="Maiden Orange"/>
            </a:endParaRPr>
          </a:p>
          <a:p>
            <a:pPr marL="0" lvl="0" indent="0" rtl="0">
              <a:spcBef>
                <a:spcPts val="0"/>
              </a:spcBef>
              <a:buNone/>
            </a:pPr>
            <a:r>
              <a:rPr lang="en" sz="1400" b="1" dirty="0">
                <a:solidFill>
                  <a:srgbClr val="38761D"/>
                </a:solidFill>
                <a:latin typeface="Maiden Orange"/>
                <a:ea typeface="Maiden Orange"/>
                <a:cs typeface="Maiden Orange"/>
                <a:sym typeface="Maiden Orange"/>
              </a:rPr>
              <a:t>Methadone</a:t>
            </a:r>
            <a:r>
              <a:rPr lang="en" sz="1400" dirty="0">
                <a:solidFill>
                  <a:srgbClr val="38761D"/>
                </a:solidFill>
                <a:latin typeface="Maiden Orange"/>
                <a:ea typeface="Maiden Orange"/>
                <a:cs typeface="Maiden Orange"/>
                <a:sym typeface="Maiden Orange"/>
              </a:rPr>
              <a:t> - treatment used when trying to combat a heroin addiction. </a:t>
            </a:r>
            <a:endParaRPr sz="1400" dirty="0">
              <a:solidFill>
                <a:srgbClr val="38761D"/>
              </a:solidFill>
              <a:latin typeface="Maiden Orange"/>
              <a:ea typeface="Maiden Orange"/>
              <a:cs typeface="Maiden Orange"/>
              <a:sym typeface="Maiden Orange"/>
            </a:endParaRPr>
          </a:p>
          <a:p>
            <a:pPr marL="0" lvl="0" indent="0" rtl="0">
              <a:spcBef>
                <a:spcPts val="0"/>
              </a:spcBef>
              <a:buNone/>
            </a:pPr>
            <a:r>
              <a:rPr lang="en" sz="1400" dirty="0">
                <a:solidFill>
                  <a:srgbClr val="38761D"/>
                </a:solidFill>
                <a:latin typeface="Maiden Orange"/>
                <a:ea typeface="Maiden Orange"/>
                <a:cs typeface="Maiden Orange"/>
                <a:sym typeface="Maiden Orange"/>
              </a:rPr>
              <a:t>At the higher dosages given, the individual does not get ‘high’ yet it is enough to reduce the intense physical cravings. </a:t>
            </a:r>
          </a:p>
          <a:p>
            <a:pPr marL="0" lvl="0" indent="0" rtl="0">
              <a:spcBef>
                <a:spcPts val="0"/>
              </a:spcBef>
              <a:buNone/>
            </a:pPr>
            <a:endParaRPr sz="1400" dirty="0">
              <a:solidFill>
                <a:srgbClr val="38761D"/>
              </a:solidFill>
              <a:latin typeface="Maiden Orange"/>
              <a:ea typeface="Maiden Orange"/>
              <a:cs typeface="Maiden Orange"/>
              <a:sym typeface="Maiden Orange"/>
            </a:endParaRPr>
          </a:p>
          <a:p>
            <a:pPr marL="0" lvl="0" indent="0" rtl="0">
              <a:spcBef>
                <a:spcPts val="0"/>
              </a:spcBef>
              <a:buNone/>
            </a:pPr>
            <a:r>
              <a:rPr lang="en" sz="1400" dirty="0">
                <a:solidFill>
                  <a:srgbClr val="38761D"/>
                </a:solidFill>
                <a:latin typeface="Maiden Orange"/>
                <a:ea typeface="Maiden Orange"/>
                <a:cs typeface="Maiden Orange"/>
                <a:sym typeface="Maiden Orange"/>
              </a:rPr>
              <a:t>However, people can become addicted to Methadone.</a:t>
            </a:r>
          </a:p>
        </p:txBody>
      </p:sp>
      <p:sp>
        <p:nvSpPr>
          <p:cNvPr id="90" name="Shape 90"/>
          <p:cNvSpPr txBox="1">
            <a:spLocks noGrp="1"/>
          </p:cNvSpPr>
          <p:nvPr>
            <p:ph type="ctrTitle"/>
          </p:nvPr>
        </p:nvSpPr>
        <p:spPr>
          <a:xfrm>
            <a:off x="4619900" y="0"/>
            <a:ext cx="4497599" cy="737100"/>
          </a:xfrm>
          <a:prstGeom prst="rect">
            <a:avLst/>
          </a:prstGeom>
        </p:spPr>
        <p:txBody>
          <a:bodyPr lIns="91425" tIns="91425" rIns="91425" bIns="91425" anchor="t" anchorCtr="0">
            <a:noAutofit/>
          </a:bodyPr>
          <a:lstStyle/>
          <a:p>
            <a:pPr lvl="0" rtl="0">
              <a:spcBef>
                <a:spcPts val="0"/>
              </a:spcBef>
              <a:buNone/>
            </a:pPr>
            <a:r>
              <a:rPr lang="en" sz="1500" dirty="0">
                <a:solidFill>
                  <a:srgbClr val="783F04"/>
                </a:solidFill>
                <a:latin typeface="Kranky"/>
                <a:ea typeface="Kranky"/>
                <a:cs typeface="Kranky"/>
                <a:sym typeface="Kranky"/>
              </a:rPr>
              <a:t>Depressants</a:t>
            </a:r>
            <a:r>
              <a:rPr lang="en" sz="1500" dirty="0">
                <a:solidFill>
                  <a:srgbClr val="0000FF"/>
                </a:solidFill>
                <a:latin typeface="Kranky"/>
                <a:ea typeface="Kranky"/>
                <a:cs typeface="Kranky"/>
                <a:sym typeface="Kranky"/>
              </a:rPr>
              <a:t>: </a:t>
            </a:r>
            <a:r>
              <a:rPr lang="en" sz="1500" b="0" dirty="0">
                <a:latin typeface="Maiden Orange"/>
                <a:ea typeface="Maiden Orange"/>
                <a:cs typeface="Maiden Orange"/>
                <a:sym typeface="Maiden Orange"/>
              </a:rPr>
              <a:t>Drugs that </a:t>
            </a:r>
            <a:r>
              <a:rPr lang="en" sz="1500" b="0" u="sng" dirty="0">
                <a:latin typeface="Maiden Orange"/>
                <a:ea typeface="Maiden Orange"/>
                <a:cs typeface="Maiden Orange"/>
                <a:sym typeface="Maiden Orange"/>
              </a:rPr>
              <a:t>reduce</a:t>
            </a:r>
            <a:r>
              <a:rPr lang="en" sz="1500" b="0" dirty="0">
                <a:latin typeface="Maiden Orange"/>
                <a:ea typeface="Maiden Orange"/>
                <a:cs typeface="Maiden Orange"/>
                <a:sym typeface="Maiden Orange"/>
              </a:rPr>
              <a:t> neural activity </a:t>
            </a:r>
          </a:p>
          <a:p>
            <a:pPr lvl="0" rtl="0">
              <a:spcBef>
                <a:spcPts val="0"/>
              </a:spcBef>
              <a:buNone/>
            </a:pPr>
            <a:r>
              <a:rPr lang="en" sz="1500" b="0" dirty="0">
                <a:latin typeface="Maiden Orange"/>
                <a:ea typeface="Maiden Orange"/>
                <a:cs typeface="Maiden Orange"/>
                <a:sym typeface="Maiden Orange"/>
              </a:rPr>
              <a:t>&amp; </a:t>
            </a:r>
            <a:r>
              <a:rPr lang="en" sz="1500" b="0" u="sng" dirty="0">
                <a:latin typeface="Maiden Orange"/>
                <a:ea typeface="Maiden Orange"/>
                <a:cs typeface="Maiden Orange"/>
                <a:sym typeface="Maiden Orange"/>
              </a:rPr>
              <a:t>slow</a:t>
            </a:r>
            <a:r>
              <a:rPr lang="en" sz="1500" b="0" dirty="0">
                <a:latin typeface="Maiden Orange"/>
                <a:ea typeface="Maiden Orange"/>
                <a:cs typeface="Maiden Orange"/>
                <a:sym typeface="Maiden Orange"/>
              </a:rPr>
              <a:t> body functions</a:t>
            </a:r>
          </a:p>
        </p:txBody>
      </p:sp>
      <p:pic>
        <p:nvPicPr>
          <p:cNvPr id="91" name="Shape 91"/>
          <p:cNvPicPr preferRelativeResize="0"/>
          <p:nvPr/>
        </p:nvPicPr>
        <p:blipFill>
          <a:blip r:embed="rId4">
            <a:alphaModFix/>
          </a:blip>
          <a:stretch>
            <a:fillRect/>
          </a:stretch>
        </p:blipFill>
        <p:spPr>
          <a:xfrm>
            <a:off x="0" y="1172649"/>
            <a:ext cx="4619899" cy="3970848"/>
          </a:xfrm>
          <a:prstGeom prst="rect">
            <a:avLst/>
          </a:prstGeom>
          <a:noFill/>
          <a:ln>
            <a:noFill/>
          </a:ln>
        </p:spPr>
      </p:pic>
      <p:pic>
        <p:nvPicPr>
          <p:cNvPr id="92" name="Shape 92"/>
          <p:cNvPicPr preferRelativeResize="0"/>
          <p:nvPr/>
        </p:nvPicPr>
        <p:blipFill>
          <a:blip r:embed="rId5">
            <a:alphaModFix/>
          </a:blip>
          <a:stretch>
            <a:fillRect/>
          </a:stretch>
        </p:blipFill>
        <p:spPr>
          <a:xfrm>
            <a:off x="0" y="0"/>
            <a:ext cx="1419299" cy="1172650"/>
          </a:xfrm>
          <a:prstGeom prst="rect">
            <a:avLst/>
          </a:prstGeom>
          <a:noFill/>
          <a:ln>
            <a:noFill/>
          </a:ln>
        </p:spPr>
      </p:pic>
      <p:pic>
        <p:nvPicPr>
          <p:cNvPr id="93" name="Shape 93"/>
          <p:cNvPicPr preferRelativeResize="0"/>
          <p:nvPr/>
        </p:nvPicPr>
        <p:blipFill>
          <a:blip r:embed="rId6">
            <a:alphaModFix/>
          </a:blip>
          <a:stretch>
            <a:fillRect/>
          </a:stretch>
        </p:blipFill>
        <p:spPr>
          <a:xfrm>
            <a:off x="2979675" y="0"/>
            <a:ext cx="1640224" cy="11726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Effect transition="in" filter="fade">
                                      <p:cBhvr>
                                        <p:cTn id="22" dur="1000"/>
                                        <p:tgtEl>
                                          <p:spTgt spid="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xEl>
                                              <p:pRg st="5" end="5"/>
                                            </p:txEl>
                                          </p:spTgt>
                                        </p:tgtEl>
                                        <p:attrNameLst>
                                          <p:attrName>style.visibility</p:attrName>
                                        </p:attrNameLst>
                                      </p:cBhvr>
                                      <p:to>
                                        <p:strVal val="visible"/>
                                      </p:to>
                                    </p:set>
                                    <p:animEffect transition="in" filter="fade">
                                      <p:cBhvr>
                                        <p:cTn id="27" dur="1000"/>
                                        <p:tgtEl>
                                          <p:spTgt spid="8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
                                            <p:txEl>
                                              <p:pRg st="6" end="6"/>
                                            </p:txEl>
                                          </p:spTgt>
                                        </p:tgtEl>
                                        <p:attrNameLst>
                                          <p:attrName>style.visibility</p:attrName>
                                        </p:attrNameLst>
                                      </p:cBhvr>
                                      <p:to>
                                        <p:strVal val="visible"/>
                                      </p:to>
                                    </p:set>
                                    <p:animEffect transition="in" filter="fade">
                                      <p:cBhvr>
                                        <p:cTn id="32" dur="1000"/>
                                        <p:tgtEl>
                                          <p:spTgt spid="8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
                                            <p:txEl>
                                              <p:pRg st="8" end="8"/>
                                            </p:txEl>
                                          </p:spTgt>
                                        </p:tgtEl>
                                        <p:attrNameLst>
                                          <p:attrName>style.visibility</p:attrName>
                                        </p:attrNameLst>
                                      </p:cBhvr>
                                      <p:to>
                                        <p:strVal val="visible"/>
                                      </p:to>
                                    </p:set>
                                    <p:animEffect transition="in" filter="fade">
                                      <p:cBhvr>
                                        <p:cTn id="37" dur="1000"/>
                                        <p:tgtEl>
                                          <p:spTgt spid="8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
                                            <p:txEl>
                                              <p:pRg st="9" end="9"/>
                                            </p:txEl>
                                          </p:spTgt>
                                        </p:tgtEl>
                                        <p:attrNameLst>
                                          <p:attrName>style.visibility</p:attrName>
                                        </p:attrNameLst>
                                      </p:cBhvr>
                                      <p:to>
                                        <p:strVal val="visible"/>
                                      </p:to>
                                    </p:set>
                                    <p:animEffect transition="in" filter="fade">
                                      <p:cBhvr>
                                        <p:cTn id="42" dur="1000"/>
                                        <p:tgtEl>
                                          <p:spTgt spid="8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
                                            <p:txEl>
                                              <p:pRg st="11" end="11"/>
                                            </p:txEl>
                                          </p:spTgt>
                                        </p:tgtEl>
                                        <p:attrNameLst>
                                          <p:attrName>style.visibility</p:attrName>
                                        </p:attrNameLst>
                                      </p:cBhvr>
                                      <p:to>
                                        <p:strVal val="visible"/>
                                      </p:to>
                                    </p:set>
                                    <p:animEffect transition="in" filter="fade">
                                      <p:cBhvr>
                                        <p:cTn id="47" dur="1000"/>
                                        <p:tgtEl>
                                          <p:spTgt spid="8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2708325" y="473425"/>
            <a:ext cx="6409199" cy="4670099"/>
          </a:xfrm>
          <a:prstGeom prst="rect">
            <a:avLst/>
          </a:prstGeom>
        </p:spPr>
        <p:txBody>
          <a:bodyPr lIns="91425" tIns="91425" rIns="91425" bIns="91425" anchor="t" anchorCtr="0">
            <a:noAutofit/>
          </a:bodyPr>
          <a:lstStyle/>
          <a:p>
            <a:pPr marL="0" lvl="0" indent="0" rtl="0">
              <a:spcBef>
                <a:spcPts val="0"/>
              </a:spcBef>
              <a:buNone/>
            </a:pPr>
            <a:r>
              <a:rPr lang="en" sz="1200" dirty="0">
                <a:solidFill>
                  <a:srgbClr val="000000"/>
                </a:solidFill>
                <a:latin typeface="Maiden Orange"/>
                <a:ea typeface="Maiden Orange"/>
                <a:cs typeface="Maiden Orange"/>
                <a:sym typeface="Maiden Orange"/>
              </a:rPr>
              <a:t> </a:t>
            </a:r>
            <a:r>
              <a:rPr lang="en" sz="1200" dirty="0" smtClean="0">
                <a:solidFill>
                  <a:srgbClr val="000000"/>
                </a:solidFill>
                <a:latin typeface="Maiden Orange"/>
                <a:ea typeface="Maiden Orange"/>
                <a:cs typeface="Maiden Orange"/>
                <a:sym typeface="Maiden Orange"/>
              </a:rPr>
              <a:t>         </a:t>
            </a:r>
            <a:r>
              <a:rPr lang="en" sz="1200" dirty="0" smtClean="0">
                <a:solidFill>
                  <a:srgbClr val="000000"/>
                </a:solidFill>
                <a:latin typeface="Maiden Orange"/>
                <a:ea typeface="Maiden Orange"/>
                <a:cs typeface="Maiden Orange"/>
                <a:sym typeface="Maiden Orange"/>
              </a:rPr>
              <a:t>1</a:t>
            </a:r>
            <a:r>
              <a:rPr lang="en" sz="1200" dirty="0">
                <a:solidFill>
                  <a:srgbClr val="000000"/>
                </a:solidFill>
                <a:latin typeface="Maiden Orange"/>
                <a:ea typeface="Maiden Orange"/>
                <a:cs typeface="Maiden Orange"/>
                <a:sym typeface="Maiden Orange"/>
              </a:rPr>
              <a:t>.  </a:t>
            </a:r>
            <a:r>
              <a:rPr lang="en" sz="1200" dirty="0">
                <a:solidFill>
                  <a:srgbClr val="FF0000"/>
                </a:solidFill>
                <a:latin typeface="Maiden Orange"/>
                <a:ea typeface="Maiden Orange"/>
                <a:cs typeface="Maiden Orange"/>
                <a:sym typeface="Maiden Orange"/>
              </a:rPr>
              <a:t>Caffeine</a:t>
            </a:r>
          </a:p>
          <a:p>
            <a:pPr marL="0" lvl="0" indent="457200" rtl="0">
              <a:spcBef>
                <a:spcPts val="0"/>
              </a:spcBef>
              <a:buNone/>
            </a:pPr>
            <a:r>
              <a:rPr lang="en" sz="1200" dirty="0">
                <a:solidFill>
                  <a:srgbClr val="000000"/>
                </a:solidFill>
                <a:latin typeface="Maiden Orange"/>
                <a:ea typeface="Maiden Orange"/>
                <a:cs typeface="Maiden Orange"/>
                <a:sym typeface="Maiden Orange"/>
              </a:rPr>
              <a:t>2. </a:t>
            </a:r>
            <a:r>
              <a:rPr lang="en" sz="1200" dirty="0">
                <a:solidFill>
                  <a:srgbClr val="FF0000"/>
                </a:solidFill>
                <a:latin typeface="Maiden Orange"/>
                <a:ea typeface="Maiden Orange"/>
                <a:cs typeface="Maiden Orange"/>
                <a:sym typeface="Maiden Orange"/>
              </a:rPr>
              <a:t>Nicotine</a:t>
            </a:r>
          </a:p>
          <a:p>
            <a:pPr marL="457200" lvl="0" indent="0" rtl="0">
              <a:spcBef>
                <a:spcPts val="0"/>
              </a:spcBef>
              <a:buNone/>
            </a:pPr>
            <a:r>
              <a:rPr lang="en" sz="1200" dirty="0">
                <a:solidFill>
                  <a:srgbClr val="000000"/>
                </a:solidFill>
                <a:latin typeface="Maiden Orange"/>
                <a:ea typeface="Maiden Orange"/>
                <a:cs typeface="Maiden Orange"/>
                <a:sym typeface="Maiden Orange"/>
              </a:rPr>
              <a:t>3. </a:t>
            </a:r>
            <a:r>
              <a:rPr lang="en" sz="1200" dirty="0">
                <a:solidFill>
                  <a:srgbClr val="980000"/>
                </a:solidFill>
                <a:latin typeface="Maiden Orange"/>
                <a:ea typeface="Maiden Orange"/>
                <a:cs typeface="Maiden Orange"/>
                <a:sym typeface="Maiden Orange"/>
              </a:rPr>
              <a:t>Cocaine</a:t>
            </a:r>
          </a:p>
          <a:p>
            <a:pPr marL="457200" lvl="0" indent="0" rtl="0">
              <a:spcBef>
                <a:spcPts val="0"/>
              </a:spcBef>
              <a:buNone/>
            </a:pPr>
            <a:r>
              <a:rPr lang="en" sz="1200" dirty="0">
                <a:solidFill>
                  <a:srgbClr val="000000"/>
                </a:solidFill>
                <a:latin typeface="Maiden Orange"/>
                <a:ea typeface="Maiden Orange"/>
                <a:cs typeface="Maiden Orange"/>
                <a:sym typeface="Maiden Orange"/>
              </a:rPr>
              <a:t>4. </a:t>
            </a:r>
            <a:r>
              <a:rPr lang="en" sz="1200" dirty="0">
                <a:solidFill>
                  <a:srgbClr val="9900FF"/>
                </a:solidFill>
                <a:latin typeface="Maiden Orange"/>
                <a:ea typeface="Maiden Orange"/>
                <a:cs typeface="Maiden Orange"/>
                <a:sym typeface="Maiden Orange"/>
              </a:rPr>
              <a:t>Ecstasy</a:t>
            </a:r>
          </a:p>
          <a:p>
            <a:pPr marL="0" lvl="0" indent="457200" rtl="0">
              <a:spcBef>
                <a:spcPts val="0"/>
              </a:spcBef>
              <a:buNone/>
            </a:pPr>
            <a:r>
              <a:rPr lang="en" sz="1200" dirty="0">
                <a:solidFill>
                  <a:srgbClr val="000000"/>
                </a:solidFill>
                <a:latin typeface="Maiden Orange"/>
                <a:ea typeface="Maiden Orange"/>
                <a:cs typeface="Maiden Orange"/>
                <a:sym typeface="Maiden Orange"/>
              </a:rPr>
              <a:t>5. </a:t>
            </a:r>
            <a:r>
              <a:rPr lang="en" sz="1200" dirty="0">
                <a:solidFill>
                  <a:srgbClr val="38761D"/>
                </a:solidFill>
                <a:latin typeface="Maiden Orange"/>
                <a:ea typeface="Maiden Orange"/>
                <a:cs typeface="Maiden Orange"/>
                <a:sym typeface="Maiden Orange"/>
              </a:rPr>
              <a:t>Amphetamines</a:t>
            </a:r>
          </a:p>
          <a:p>
            <a:pPr marL="457200" lvl="0" indent="0" rtl="0">
              <a:spcBef>
                <a:spcPts val="0"/>
              </a:spcBef>
              <a:buNone/>
            </a:pPr>
            <a:r>
              <a:rPr lang="en" sz="1200" dirty="0">
                <a:solidFill>
                  <a:srgbClr val="000000"/>
                </a:solidFill>
                <a:latin typeface="Maiden Orange"/>
                <a:ea typeface="Maiden Orange"/>
                <a:cs typeface="Maiden Orange"/>
                <a:sym typeface="Maiden Orange"/>
              </a:rPr>
              <a:t>6. </a:t>
            </a:r>
            <a:r>
              <a:rPr lang="en" sz="1200" dirty="0">
                <a:solidFill>
                  <a:srgbClr val="274E13"/>
                </a:solidFill>
                <a:latin typeface="Maiden Orange"/>
                <a:ea typeface="Maiden Orange"/>
                <a:cs typeface="Maiden Orange"/>
                <a:sym typeface="Maiden Orange"/>
              </a:rPr>
              <a:t>Methamphetamines</a:t>
            </a:r>
            <a:r>
              <a:rPr lang="en" sz="1200" dirty="0">
                <a:solidFill>
                  <a:srgbClr val="000000"/>
                </a:solidFill>
                <a:latin typeface="Maiden Orange"/>
                <a:ea typeface="Maiden Orange"/>
                <a:cs typeface="Maiden Orange"/>
                <a:sym typeface="Maiden Orange"/>
              </a:rPr>
              <a:t> </a:t>
            </a:r>
          </a:p>
          <a:p>
            <a:pPr marL="457200" lvl="0" indent="0" rtl="0">
              <a:spcBef>
                <a:spcPts val="0"/>
              </a:spcBef>
              <a:buNone/>
            </a:pPr>
            <a:endParaRPr sz="1200" dirty="0">
              <a:solidFill>
                <a:srgbClr val="000000"/>
              </a:solidFill>
              <a:latin typeface="Maiden Orange"/>
              <a:ea typeface="Maiden Orange"/>
              <a:cs typeface="Maiden Orange"/>
              <a:sym typeface="Maiden Orange"/>
            </a:endParaRPr>
          </a:p>
          <a:p>
            <a:pPr marL="0" lvl="0" indent="0" rtl="0">
              <a:spcBef>
                <a:spcPts val="0"/>
              </a:spcBef>
              <a:buNone/>
            </a:pPr>
            <a:r>
              <a:rPr lang="en" sz="1200" dirty="0">
                <a:solidFill>
                  <a:srgbClr val="000000"/>
                </a:solidFill>
                <a:latin typeface="Maiden Orange"/>
                <a:ea typeface="Maiden Orange"/>
                <a:cs typeface="Maiden Orange"/>
                <a:sym typeface="Maiden Orange"/>
              </a:rPr>
              <a:t>1. </a:t>
            </a:r>
            <a:r>
              <a:rPr lang="en" sz="1200" u="sng" dirty="0">
                <a:solidFill>
                  <a:srgbClr val="FF0000"/>
                </a:solidFill>
                <a:latin typeface="Maiden Orange"/>
                <a:ea typeface="Maiden Orange"/>
                <a:cs typeface="Maiden Orange"/>
                <a:sym typeface="Maiden Orange"/>
              </a:rPr>
              <a:t>Caffeine</a:t>
            </a:r>
            <a:r>
              <a:rPr lang="en" sz="1200" dirty="0">
                <a:solidFill>
                  <a:srgbClr val="FF0000"/>
                </a:solidFill>
                <a:latin typeface="Maiden Orange"/>
                <a:ea typeface="Maiden Orange"/>
                <a:cs typeface="Maiden Orange"/>
                <a:sym typeface="Maiden Orange"/>
              </a:rPr>
              <a:t> &amp; Nicotine: Caffeine &amp; nicotine </a:t>
            </a:r>
            <a:r>
              <a:rPr lang="en" sz="1200" u="sng" dirty="0">
                <a:solidFill>
                  <a:srgbClr val="FF0000"/>
                </a:solidFill>
                <a:latin typeface="Maiden Orange"/>
                <a:ea typeface="Maiden Orange"/>
                <a:cs typeface="Maiden Orange"/>
                <a:sym typeface="Maiden Orange"/>
              </a:rPr>
              <a:t>increase</a:t>
            </a:r>
            <a:r>
              <a:rPr lang="en" sz="1200" dirty="0">
                <a:solidFill>
                  <a:srgbClr val="FF0000"/>
                </a:solidFill>
                <a:latin typeface="Maiden Orange"/>
                <a:ea typeface="Maiden Orange"/>
                <a:cs typeface="Maiden Orange"/>
                <a:sym typeface="Maiden Orange"/>
              </a:rPr>
              <a:t> heart and breathing rates, &amp; other autonomic functions to provide </a:t>
            </a:r>
            <a:r>
              <a:rPr lang="en" sz="1200" u="sng" dirty="0">
                <a:solidFill>
                  <a:srgbClr val="FF0000"/>
                </a:solidFill>
                <a:latin typeface="Maiden Orange"/>
                <a:ea typeface="Maiden Orange"/>
                <a:cs typeface="Maiden Orange"/>
                <a:sym typeface="Maiden Orange"/>
              </a:rPr>
              <a:t>energy</a:t>
            </a:r>
            <a:r>
              <a:rPr lang="en" sz="1200" dirty="0">
                <a:solidFill>
                  <a:srgbClr val="FF0000"/>
                </a:solidFill>
                <a:latin typeface="Maiden Orange"/>
                <a:ea typeface="Maiden Orange"/>
                <a:cs typeface="Maiden Orange"/>
                <a:sym typeface="Maiden Orange"/>
              </a:rPr>
              <a:t>.</a:t>
            </a:r>
          </a:p>
          <a:p>
            <a:pPr marL="0" lvl="0" indent="0" rtl="0">
              <a:spcBef>
                <a:spcPts val="0"/>
              </a:spcBef>
              <a:buNone/>
            </a:pPr>
            <a:endParaRPr sz="1200" dirty="0">
              <a:solidFill>
                <a:srgbClr val="FF0000"/>
              </a:solidFill>
              <a:latin typeface="Maiden Orange"/>
              <a:ea typeface="Maiden Orange"/>
              <a:cs typeface="Maiden Orange"/>
              <a:sym typeface="Maiden Orange"/>
            </a:endParaRPr>
          </a:p>
          <a:p>
            <a:pPr marL="0" lvl="0" indent="0" rtl="0">
              <a:spcBef>
                <a:spcPts val="0"/>
              </a:spcBef>
              <a:buNone/>
            </a:pPr>
            <a:r>
              <a:rPr lang="en" sz="1200" u="sng" dirty="0">
                <a:solidFill>
                  <a:srgbClr val="FF0000"/>
                </a:solidFill>
                <a:latin typeface="Maiden Orange"/>
                <a:ea typeface="Maiden Orange"/>
                <a:cs typeface="Maiden Orange"/>
                <a:sym typeface="Maiden Orange"/>
              </a:rPr>
              <a:t>Caffeine</a:t>
            </a:r>
            <a:r>
              <a:rPr lang="en" sz="1200" dirty="0">
                <a:solidFill>
                  <a:srgbClr val="FF0000"/>
                </a:solidFill>
                <a:latin typeface="Maiden Orange"/>
                <a:ea typeface="Maiden Orange"/>
                <a:cs typeface="Maiden Orange"/>
                <a:sym typeface="Maiden Orange"/>
              </a:rPr>
              <a:t>: Found in coffee, tea, soda, chocolate &amp; many over-the-counter meds</a:t>
            </a:r>
          </a:p>
          <a:p>
            <a:pPr marL="914400" lvl="0" indent="-317500" rtl="0">
              <a:spcBef>
                <a:spcPts val="0"/>
              </a:spcBef>
              <a:buSzPct val="100000"/>
              <a:buFont typeface="Maiden Orange"/>
              <a:buChar char="★"/>
            </a:pPr>
            <a:r>
              <a:rPr lang="en" sz="1200" dirty="0">
                <a:solidFill>
                  <a:srgbClr val="FF0000"/>
                </a:solidFill>
                <a:latin typeface="Maiden Orange"/>
                <a:ea typeface="Maiden Orange"/>
                <a:cs typeface="Maiden Orange"/>
                <a:sym typeface="Maiden Orange"/>
              </a:rPr>
              <a:t>Most people use caffeine daily. Considered to be the most widely-used psychoactive drug in the world.</a:t>
            </a:r>
          </a:p>
          <a:p>
            <a:pPr marL="914400" lvl="0" indent="-317500" rtl="0">
              <a:spcBef>
                <a:spcPts val="0"/>
              </a:spcBef>
              <a:buSzPct val="100000"/>
              <a:buFont typeface="Maiden Orange"/>
              <a:buChar char="★"/>
            </a:pPr>
            <a:r>
              <a:rPr lang="en" sz="1200" dirty="0">
                <a:solidFill>
                  <a:srgbClr val="FF0000"/>
                </a:solidFill>
                <a:latin typeface="Maiden Orange"/>
                <a:ea typeface="Maiden Orange"/>
                <a:cs typeface="Maiden Orange"/>
                <a:sym typeface="Maiden Orange"/>
              </a:rPr>
              <a:t>Increases attentiveness &amp; improves mood by mimicking adenosine (a neurotransmitter)</a:t>
            </a:r>
          </a:p>
          <a:p>
            <a:pPr marL="914400" lvl="0" indent="-317500" rtl="0">
              <a:spcBef>
                <a:spcPts val="0"/>
              </a:spcBef>
              <a:buSzPct val="100000"/>
              <a:buFont typeface="Maiden Orange"/>
              <a:buChar char="★"/>
            </a:pPr>
            <a:r>
              <a:rPr lang="en" sz="1200" dirty="0">
                <a:solidFill>
                  <a:srgbClr val="FF0000"/>
                </a:solidFill>
                <a:latin typeface="Maiden Orange"/>
                <a:ea typeface="Maiden Orange"/>
                <a:cs typeface="Maiden Orange"/>
                <a:sym typeface="Maiden Orange"/>
              </a:rPr>
              <a:t>Is physically addictive: individuals can experience withdrawal symptoms (usually from a few days up to a week will have headaches, irritability, drowsy-tiredness)</a:t>
            </a:r>
          </a:p>
          <a:p>
            <a:pPr marL="914400" lvl="0" indent="-317500" rtl="0">
              <a:spcBef>
                <a:spcPts val="0"/>
              </a:spcBef>
              <a:buSzPct val="100000"/>
              <a:buFont typeface="Maiden Orange"/>
              <a:buChar char="★"/>
            </a:pPr>
            <a:r>
              <a:rPr lang="en" sz="1200" dirty="0">
                <a:solidFill>
                  <a:srgbClr val="FF0000"/>
                </a:solidFill>
                <a:latin typeface="Maiden Orange"/>
                <a:ea typeface="Maiden Orange"/>
                <a:cs typeface="Maiden Orange"/>
                <a:sym typeface="Maiden Orange"/>
              </a:rPr>
              <a:t>At high doses - can produce anxiety, restlessness, insomnia &amp; increased heart rate. </a:t>
            </a:r>
          </a:p>
          <a:p>
            <a:pPr lvl="0" rtl="0">
              <a:spcBef>
                <a:spcPts val="0"/>
              </a:spcBef>
              <a:buNone/>
            </a:pPr>
            <a:endParaRPr sz="1200" dirty="0">
              <a:solidFill>
                <a:srgbClr val="FF0000"/>
              </a:solidFill>
              <a:latin typeface="Maiden Orange"/>
              <a:ea typeface="Maiden Orange"/>
              <a:cs typeface="Maiden Orange"/>
              <a:sym typeface="Maiden Orange"/>
            </a:endParaRPr>
          </a:p>
          <a:p>
            <a:pPr lvl="0" rtl="0">
              <a:spcBef>
                <a:spcPts val="0"/>
              </a:spcBef>
              <a:buNone/>
            </a:pPr>
            <a:r>
              <a:rPr lang="en" sz="1200" dirty="0">
                <a:solidFill>
                  <a:srgbClr val="FF0000"/>
                </a:solidFill>
                <a:latin typeface="Maiden Orange"/>
                <a:ea typeface="Maiden Orange"/>
                <a:cs typeface="Maiden Orange"/>
                <a:sym typeface="Maiden Orange"/>
              </a:rPr>
              <a:t>Recommended amount  per day is 250 milligrams</a:t>
            </a:r>
          </a:p>
          <a:p>
            <a:pPr marL="457200" lvl="0" indent="0" rtl="0">
              <a:spcBef>
                <a:spcPts val="0"/>
              </a:spcBef>
              <a:buNone/>
            </a:pPr>
            <a:r>
              <a:rPr lang="en" sz="1200" dirty="0">
                <a:solidFill>
                  <a:srgbClr val="000000"/>
                </a:solidFill>
                <a:latin typeface="Maiden Orange"/>
                <a:ea typeface="Maiden Orange"/>
                <a:cs typeface="Maiden Orange"/>
                <a:sym typeface="Maiden Orange"/>
              </a:rPr>
              <a:t>Coffee (8 oz) 		85 - 250 mgs</a:t>
            </a:r>
          </a:p>
          <a:p>
            <a:pPr marL="457200" lvl="0" indent="0" rtl="0">
              <a:spcBef>
                <a:spcPts val="0"/>
              </a:spcBef>
              <a:buNone/>
            </a:pPr>
            <a:r>
              <a:rPr lang="en" sz="1200" dirty="0">
                <a:solidFill>
                  <a:srgbClr val="000000"/>
                </a:solidFill>
                <a:latin typeface="Maiden Orange"/>
                <a:ea typeface="Maiden Orange"/>
                <a:cs typeface="Maiden Orange"/>
                <a:sym typeface="Maiden Orange"/>
              </a:rPr>
              <a:t>Tea (8 oz)		16 - 60 mgs</a:t>
            </a:r>
          </a:p>
          <a:p>
            <a:pPr marL="457200" lvl="0" indent="0" rtl="0">
              <a:spcBef>
                <a:spcPts val="0"/>
              </a:spcBef>
              <a:buNone/>
            </a:pPr>
            <a:r>
              <a:rPr lang="en" sz="1200" dirty="0">
                <a:solidFill>
                  <a:srgbClr val="000000"/>
                </a:solidFill>
                <a:latin typeface="Maiden Orange"/>
                <a:ea typeface="Maiden Orange"/>
                <a:cs typeface="Maiden Orange"/>
                <a:sym typeface="Maiden Orange"/>
              </a:rPr>
              <a:t>Soft Drink (12 oz)	35-70 mgs</a:t>
            </a:r>
          </a:p>
        </p:txBody>
      </p:sp>
      <p:sp>
        <p:nvSpPr>
          <p:cNvPr id="99" name="Shape 99"/>
          <p:cNvSpPr txBox="1">
            <a:spLocks noGrp="1"/>
          </p:cNvSpPr>
          <p:nvPr>
            <p:ph type="ctrTitle"/>
          </p:nvPr>
        </p:nvSpPr>
        <p:spPr>
          <a:xfrm>
            <a:off x="2708275" y="0"/>
            <a:ext cx="6409199" cy="516299"/>
          </a:xfrm>
          <a:prstGeom prst="rect">
            <a:avLst/>
          </a:prstGeom>
        </p:spPr>
        <p:txBody>
          <a:bodyPr lIns="91425" tIns="91425" rIns="91425" bIns="91425" anchor="t" anchorCtr="0">
            <a:noAutofit/>
          </a:bodyPr>
          <a:lstStyle/>
          <a:p>
            <a:pPr lvl="0" rtl="0">
              <a:spcBef>
                <a:spcPts val="0"/>
              </a:spcBef>
              <a:buNone/>
            </a:pPr>
            <a:r>
              <a:rPr lang="en" sz="1500" dirty="0">
                <a:solidFill>
                  <a:srgbClr val="FF0000"/>
                </a:solidFill>
                <a:latin typeface="Kranky"/>
                <a:ea typeface="Kranky"/>
                <a:cs typeface="Kranky"/>
                <a:sym typeface="Kranky"/>
              </a:rPr>
              <a:t>Stimulants: </a:t>
            </a:r>
            <a:r>
              <a:rPr lang="en" sz="1500" dirty="0">
                <a:latin typeface="Maiden Orange"/>
                <a:ea typeface="Maiden Orange"/>
                <a:cs typeface="Maiden Orange"/>
                <a:sym typeface="Maiden Orange"/>
              </a:rPr>
              <a:t>Drugs that </a:t>
            </a:r>
            <a:r>
              <a:rPr lang="en" sz="1500" u="sng" dirty="0">
                <a:latin typeface="Maiden Orange"/>
                <a:ea typeface="Maiden Orange"/>
                <a:cs typeface="Maiden Orange"/>
                <a:sym typeface="Maiden Orange"/>
              </a:rPr>
              <a:t>excite</a:t>
            </a:r>
            <a:r>
              <a:rPr lang="en" sz="1500" dirty="0">
                <a:latin typeface="Maiden Orange"/>
                <a:ea typeface="Maiden Orange"/>
                <a:cs typeface="Maiden Orange"/>
                <a:sym typeface="Maiden Orange"/>
              </a:rPr>
              <a:t> neural activity &amp; </a:t>
            </a:r>
            <a:r>
              <a:rPr lang="en" sz="1500" u="sng" dirty="0">
                <a:latin typeface="Maiden Orange"/>
                <a:ea typeface="Maiden Orange"/>
                <a:cs typeface="Maiden Orange"/>
                <a:sym typeface="Maiden Orange"/>
              </a:rPr>
              <a:t>speed-up</a:t>
            </a:r>
            <a:r>
              <a:rPr lang="en" sz="1500" dirty="0">
                <a:latin typeface="Maiden Orange"/>
                <a:ea typeface="Maiden Orange"/>
                <a:cs typeface="Maiden Orange"/>
                <a:sym typeface="Maiden Orange"/>
              </a:rPr>
              <a:t> body functions</a:t>
            </a:r>
          </a:p>
        </p:txBody>
      </p:sp>
      <p:pic>
        <p:nvPicPr>
          <p:cNvPr id="100" name="Shape 100"/>
          <p:cNvPicPr preferRelativeResize="0"/>
          <p:nvPr/>
        </p:nvPicPr>
        <p:blipFill>
          <a:blip r:embed="rId3">
            <a:alphaModFix/>
          </a:blip>
          <a:stretch>
            <a:fillRect/>
          </a:stretch>
        </p:blipFill>
        <p:spPr>
          <a:xfrm>
            <a:off x="0" y="0"/>
            <a:ext cx="2708274" cy="926124"/>
          </a:xfrm>
          <a:prstGeom prst="rect">
            <a:avLst/>
          </a:prstGeom>
          <a:noFill/>
          <a:ln>
            <a:noFill/>
          </a:ln>
        </p:spPr>
      </p:pic>
      <p:pic>
        <p:nvPicPr>
          <p:cNvPr id="101" name="Shape 101"/>
          <p:cNvPicPr preferRelativeResize="0"/>
          <p:nvPr/>
        </p:nvPicPr>
        <p:blipFill>
          <a:blip r:embed="rId4">
            <a:alphaModFix/>
          </a:blip>
          <a:stretch>
            <a:fillRect/>
          </a:stretch>
        </p:blipFill>
        <p:spPr>
          <a:xfrm>
            <a:off x="-3" y="926125"/>
            <a:ext cx="2708275" cy="1414500"/>
          </a:xfrm>
          <a:prstGeom prst="rect">
            <a:avLst/>
          </a:prstGeom>
          <a:noFill/>
          <a:ln>
            <a:noFill/>
          </a:ln>
        </p:spPr>
      </p:pic>
      <p:pic>
        <p:nvPicPr>
          <p:cNvPr id="102" name="Shape 102"/>
          <p:cNvPicPr preferRelativeResize="0"/>
          <p:nvPr/>
        </p:nvPicPr>
        <p:blipFill>
          <a:blip r:embed="rId5">
            <a:alphaModFix/>
          </a:blip>
          <a:stretch>
            <a:fillRect/>
          </a:stretch>
        </p:blipFill>
        <p:spPr>
          <a:xfrm>
            <a:off x="0" y="3122050"/>
            <a:ext cx="1341100" cy="2021450"/>
          </a:xfrm>
          <a:prstGeom prst="rect">
            <a:avLst/>
          </a:prstGeom>
          <a:noFill/>
          <a:ln>
            <a:noFill/>
          </a:ln>
        </p:spPr>
      </p:pic>
      <p:pic>
        <p:nvPicPr>
          <p:cNvPr id="103" name="Shape 103"/>
          <p:cNvPicPr preferRelativeResize="0"/>
          <p:nvPr/>
        </p:nvPicPr>
        <p:blipFill>
          <a:blip r:embed="rId6">
            <a:alphaModFix/>
          </a:blip>
          <a:stretch>
            <a:fillRect/>
          </a:stretch>
        </p:blipFill>
        <p:spPr>
          <a:xfrm>
            <a:off x="-8" y="2240175"/>
            <a:ext cx="1051050" cy="1340500"/>
          </a:xfrm>
          <a:prstGeom prst="rect">
            <a:avLst/>
          </a:prstGeom>
          <a:noFill/>
          <a:ln>
            <a:noFill/>
          </a:ln>
        </p:spPr>
      </p:pic>
      <p:pic>
        <p:nvPicPr>
          <p:cNvPr id="104" name="Shape 104"/>
          <p:cNvPicPr preferRelativeResize="0"/>
          <p:nvPr/>
        </p:nvPicPr>
        <p:blipFill>
          <a:blip r:embed="rId7">
            <a:alphaModFix/>
          </a:blip>
          <a:stretch>
            <a:fillRect/>
          </a:stretch>
        </p:blipFill>
        <p:spPr>
          <a:xfrm>
            <a:off x="1657275" y="3580675"/>
            <a:ext cx="1051050" cy="1562849"/>
          </a:xfrm>
          <a:prstGeom prst="rect">
            <a:avLst/>
          </a:prstGeom>
          <a:noFill/>
          <a:ln>
            <a:noFill/>
          </a:ln>
        </p:spPr>
      </p:pic>
      <p:pic>
        <p:nvPicPr>
          <p:cNvPr id="105" name="Shape 105"/>
          <p:cNvPicPr preferRelativeResize="0"/>
          <p:nvPr/>
        </p:nvPicPr>
        <p:blipFill>
          <a:blip r:embed="rId8">
            <a:alphaModFix/>
          </a:blip>
          <a:stretch>
            <a:fillRect/>
          </a:stretch>
        </p:blipFill>
        <p:spPr>
          <a:xfrm>
            <a:off x="1020525" y="2240175"/>
            <a:ext cx="1687749" cy="1340499"/>
          </a:xfrm>
          <a:prstGeom prst="rect">
            <a:avLst/>
          </a:prstGeom>
          <a:noFill/>
          <a:ln>
            <a:noFill/>
          </a:ln>
        </p:spPr>
      </p:pic>
      <p:pic>
        <p:nvPicPr>
          <p:cNvPr id="106" name="Shape 106"/>
          <p:cNvPicPr preferRelativeResize="0"/>
          <p:nvPr/>
        </p:nvPicPr>
        <p:blipFill>
          <a:blip r:embed="rId9">
            <a:alphaModFix/>
          </a:blip>
          <a:stretch>
            <a:fillRect/>
          </a:stretch>
        </p:blipFill>
        <p:spPr>
          <a:xfrm>
            <a:off x="5261950" y="473425"/>
            <a:ext cx="2708275" cy="1414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10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xEl>
                                              <p:pRg st="2" end="2"/>
                                            </p:txEl>
                                          </p:spTgt>
                                        </p:tgtEl>
                                        <p:attrNameLst>
                                          <p:attrName>style.visibility</p:attrName>
                                        </p:attrNameLst>
                                      </p:cBhvr>
                                      <p:to>
                                        <p:strVal val="visible"/>
                                      </p:to>
                                    </p:set>
                                    <p:animEffect transition="in" filter="fade">
                                      <p:cBhvr>
                                        <p:cTn id="17" dur="1000"/>
                                        <p:tgtEl>
                                          <p:spTgt spid="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xEl>
                                              <p:pRg st="3" end="3"/>
                                            </p:txEl>
                                          </p:spTgt>
                                        </p:tgtEl>
                                        <p:attrNameLst>
                                          <p:attrName>style.visibility</p:attrName>
                                        </p:attrNameLst>
                                      </p:cBhvr>
                                      <p:to>
                                        <p:strVal val="visible"/>
                                      </p:to>
                                    </p:set>
                                    <p:animEffect transition="in" filter="fade">
                                      <p:cBhvr>
                                        <p:cTn id="22" dur="1000"/>
                                        <p:tgtEl>
                                          <p:spTgt spid="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1000"/>
                                        <p:tgtEl>
                                          <p:spTgt spid="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
                                            <p:txEl>
                                              <p:pRg st="5" end="5"/>
                                            </p:txEl>
                                          </p:spTgt>
                                        </p:tgtEl>
                                        <p:attrNameLst>
                                          <p:attrName>style.visibility</p:attrName>
                                        </p:attrNameLst>
                                      </p:cBhvr>
                                      <p:to>
                                        <p:strVal val="visible"/>
                                      </p:to>
                                    </p:set>
                                    <p:animEffect transition="in" filter="fade">
                                      <p:cBhvr>
                                        <p:cTn id="32" dur="1000"/>
                                        <p:tgtEl>
                                          <p:spTgt spid="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
                                            <p:txEl>
                                              <p:pRg st="7" end="7"/>
                                            </p:txEl>
                                          </p:spTgt>
                                        </p:tgtEl>
                                        <p:attrNameLst>
                                          <p:attrName>style.visibility</p:attrName>
                                        </p:attrNameLst>
                                      </p:cBhvr>
                                      <p:to>
                                        <p:strVal val="visible"/>
                                      </p:to>
                                    </p:set>
                                    <p:animEffect transition="in" filter="fade">
                                      <p:cBhvr>
                                        <p:cTn id="37" dur="1000"/>
                                        <p:tgtEl>
                                          <p:spTgt spid="9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xEl>
                                              <p:pRg st="9" end="9"/>
                                            </p:txEl>
                                          </p:spTgt>
                                        </p:tgtEl>
                                        <p:attrNameLst>
                                          <p:attrName>style.visibility</p:attrName>
                                        </p:attrNameLst>
                                      </p:cBhvr>
                                      <p:to>
                                        <p:strVal val="visible"/>
                                      </p:to>
                                    </p:set>
                                    <p:animEffect transition="in" filter="fade">
                                      <p:cBhvr>
                                        <p:cTn id="42" dur="1000"/>
                                        <p:tgtEl>
                                          <p:spTgt spid="9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8">
                                            <p:txEl>
                                              <p:pRg st="10" end="10"/>
                                            </p:txEl>
                                          </p:spTgt>
                                        </p:tgtEl>
                                        <p:attrNameLst>
                                          <p:attrName>style.visibility</p:attrName>
                                        </p:attrNameLst>
                                      </p:cBhvr>
                                      <p:to>
                                        <p:strVal val="visible"/>
                                      </p:to>
                                    </p:set>
                                    <p:animEffect transition="in" filter="fade">
                                      <p:cBhvr>
                                        <p:cTn id="47" dur="1000"/>
                                        <p:tgtEl>
                                          <p:spTgt spid="9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8">
                                            <p:txEl>
                                              <p:pRg st="11" end="11"/>
                                            </p:txEl>
                                          </p:spTgt>
                                        </p:tgtEl>
                                        <p:attrNameLst>
                                          <p:attrName>style.visibility</p:attrName>
                                        </p:attrNameLst>
                                      </p:cBhvr>
                                      <p:to>
                                        <p:strVal val="visible"/>
                                      </p:to>
                                    </p:set>
                                    <p:animEffect transition="in" filter="fade">
                                      <p:cBhvr>
                                        <p:cTn id="52" dur="1000"/>
                                        <p:tgtEl>
                                          <p:spTgt spid="9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xEl>
                                              <p:pRg st="12" end="12"/>
                                            </p:txEl>
                                          </p:spTgt>
                                        </p:tgtEl>
                                        <p:attrNameLst>
                                          <p:attrName>style.visibility</p:attrName>
                                        </p:attrNameLst>
                                      </p:cBhvr>
                                      <p:to>
                                        <p:strVal val="visible"/>
                                      </p:to>
                                    </p:set>
                                    <p:animEffect transition="in" filter="fade">
                                      <p:cBhvr>
                                        <p:cTn id="57" dur="1000"/>
                                        <p:tgtEl>
                                          <p:spTgt spid="9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8">
                                            <p:txEl>
                                              <p:pRg st="13" end="13"/>
                                            </p:txEl>
                                          </p:spTgt>
                                        </p:tgtEl>
                                        <p:attrNameLst>
                                          <p:attrName>style.visibility</p:attrName>
                                        </p:attrNameLst>
                                      </p:cBhvr>
                                      <p:to>
                                        <p:strVal val="visible"/>
                                      </p:to>
                                    </p:set>
                                    <p:animEffect transition="in" filter="fade">
                                      <p:cBhvr>
                                        <p:cTn id="62" dur="1000"/>
                                        <p:tgtEl>
                                          <p:spTgt spid="98">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8">
                                            <p:txEl>
                                              <p:pRg st="15" end="15"/>
                                            </p:txEl>
                                          </p:spTgt>
                                        </p:tgtEl>
                                        <p:attrNameLst>
                                          <p:attrName>style.visibility</p:attrName>
                                        </p:attrNameLst>
                                      </p:cBhvr>
                                      <p:to>
                                        <p:strVal val="visible"/>
                                      </p:to>
                                    </p:set>
                                    <p:animEffect transition="in" filter="fade">
                                      <p:cBhvr>
                                        <p:cTn id="67" dur="1000"/>
                                        <p:tgtEl>
                                          <p:spTgt spid="98">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8">
                                            <p:txEl>
                                              <p:pRg st="16" end="16"/>
                                            </p:txEl>
                                          </p:spTgt>
                                        </p:tgtEl>
                                        <p:attrNameLst>
                                          <p:attrName>style.visibility</p:attrName>
                                        </p:attrNameLst>
                                      </p:cBhvr>
                                      <p:to>
                                        <p:strVal val="visible"/>
                                      </p:to>
                                    </p:set>
                                    <p:animEffect transition="in" filter="fade">
                                      <p:cBhvr>
                                        <p:cTn id="72" dur="1000"/>
                                        <p:tgtEl>
                                          <p:spTgt spid="98">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8">
                                            <p:txEl>
                                              <p:pRg st="17" end="17"/>
                                            </p:txEl>
                                          </p:spTgt>
                                        </p:tgtEl>
                                        <p:attrNameLst>
                                          <p:attrName>style.visibility</p:attrName>
                                        </p:attrNameLst>
                                      </p:cBhvr>
                                      <p:to>
                                        <p:strVal val="visible"/>
                                      </p:to>
                                    </p:set>
                                    <p:animEffect transition="in" filter="fade">
                                      <p:cBhvr>
                                        <p:cTn id="77" dur="1000"/>
                                        <p:tgtEl>
                                          <p:spTgt spid="98">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8">
                                            <p:txEl>
                                              <p:pRg st="18" end="18"/>
                                            </p:txEl>
                                          </p:spTgt>
                                        </p:tgtEl>
                                        <p:attrNameLst>
                                          <p:attrName>style.visibility</p:attrName>
                                        </p:attrNameLst>
                                      </p:cBhvr>
                                      <p:to>
                                        <p:strVal val="visible"/>
                                      </p:to>
                                    </p:set>
                                    <p:animEffect transition="in" filter="fade">
                                      <p:cBhvr>
                                        <p:cTn id="82" dur="1000"/>
                                        <p:tgtEl>
                                          <p:spTgt spid="9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1435</Words>
  <Application>Microsoft Office PowerPoint</Application>
  <PresentationFormat>On-screen Show (16:9)</PresentationFormat>
  <Paragraphs>167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Kranky</vt:lpstr>
      <vt:lpstr>Maiden Orange</vt:lpstr>
      <vt:lpstr>Ubuntu Condensed</vt:lpstr>
      <vt:lpstr>simple-light</vt:lpstr>
      <vt:lpstr>Psychology - Unit 3 - Impact of Drugs (Consciousness)</vt:lpstr>
      <vt:lpstr>Psychoactive Drugs</vt:lpstr>
      <vt:lpstr>Psychoactive Drugs</vt:lpstr>
      <vt:lpstr>PowerPoint Presentation</vt:lpstr>
      <vt:lpstr>Depressants: Drugs that reduce neural activity &amp; slow body functions  </vt:lpstr>
      <vt:lpstr>PowerPoint Presentation</vt:lpstr>
      <vt:lpstr>Depressants: Drugs that reduce neural activity  &amp; slow body functions</vt:lpstr>
      <vt:lpstr>Depressants: Drugs that reduce neural activity  &amp; slow body functions</vt:lpstr>
      <vt:lpstr>Stimulants: Drugs that excite neural activity &amp; speed-up body functions</vt:lpstr>
      <vt:lpstr>PowerPoint Presentation</vt:lpstr>
      <vt:lpstr>Stimulants: Drugs that excite neural activity &amp; speed-up body functions</vt:lpstr>
      <vt:lpstr>Stimulants: Drugs that excite neural activity &amp; speed-up body functions </vt:lpstr>
      <vt:lpstr>Stimulants: Drugs that excite neural activity &amp; speed-up body functions</vt:lpstr>
      <vt:lpstr>Stimulants: Drugs that excite neural activity &amp; speed-up body functions</vt:lpstr>
      <vt:lpstr>PowerPoint Presentation</vt:lpstr>
      <vt:lpstr>Stimulants: Drugs that excite neural activity &amp; speed-up body functions</vt:lpstr>
      <vt:lpstr>Hallucinogens: psychedelic (mind-manifesting) drugs that distort perceptions &amp; evoke sensory images in the absence of sensory input.</vt:lpstr>
      <vt:lpstr>Hallucinogens: psychedelic (mind-manifesting) drugs that distort perceptions &amp; evoke sensory images in the absence of sensory input.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Mr. Duez  Unit 3 - Impact of Drugs (Consciousness)</dc:title>
  <dc:creator>DTarallo</dc:creator>
  <cp:lastModifiedBy>DTarallo</cp:lastModifiedBy>
  <cp:revision>3</cp:revision>
  <cp:lastPrinted>2015-11-25T12:03:16Z</cp:lastPrinted>
  <dcterms:modified xsi:type="dcterms:W3CDTF">2015-11-25T16:56:56Z</dcterms:modified>
</cp:coreProperties>
</file>