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19"/>
  </p:notesMasterIdLst>
  <p:handoutMasterIdLst>
    <p:handoutMasterId r:id="rId20"/>
  </p:handoutMasterIdLst>
  <p:sldIdLst>
    <p:sldId id="256" r:id="rId3"/>
    <p:sldId id="257" r:id="rId4"/>
    <p:sldId id="267" r:id="rId5"/>
    <p:sldId id="268" r:id="rId6"/>
    <p:sldId id="269" r:id="rId7"/>
    <p:sldId id="258" r:id="rId8"/>
    <p:sldId id="260" r:id="rId9"/>
    <p:sldId id="270" r:id="rId10"/>
    <p:sldId id="263" r:id="rId11"/>
    <p:sldId id="272" r:id="rId12"/>
    <p:sldId id="274" r:id="rId13"/>
    <p:sldId id="275" r:id="rId14"/>
    <p:sldId id="276" r:id="rId15"/>
    <p:sldId id="277" r:id="rId16"/>
    <p:sldId id="273" r:id="rId17"/>
    <p:sldId id="278" r:id="rId1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5274" autoAdjust="0"/>
  </p:normalViewPr>
  <p:slideViewPr>
    <p:cSldViewPr>
      <p:cViewPr varScale="1">
        <p:scale>
          <a:sx n="76" d="100"/>
          <a:sy n="76" d="100"/>
        </p:scale>
        <p:origin x="126" y="822"/>
      </p:cViewPr>
      <p:guideLst>
        <p:guide pos="3839"/>
        <p:guide orient="horz" pos="2160"/>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11/20/2015</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11/20/2015</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11/20/2015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11/20/2015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11/20/2015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t>11/20/2015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t>11/20/2015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t>11/20/2015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t>11/20/2015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11/20/2015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11/20/2015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11/20/2015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11/20/2015</a:t>
            </a:fld>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Causes of the Great Depression</a:t>
            </a:r>
            <a:endParaRPr lang="en-US" dirty="0"/>
          </a:p>
        </p:txBody>
      </p:sp>
      <p:sp>
        <p:nvSpPr>
          <p:cNvPr id="3" name="Subtitle 2"/>
          <p:cNvSpPr>
            <a:spLocks noGrp="1"/>
          </p:cNvSpPr>
          <p:nvPr>
            <p:ph type="subTitle" idx="1"/>
          </p:nvPr>
        </p:nvSpPr>
        <p:spPr/>
        <p:txBody>
          <a:bodyPr/>
          <a:lstStyle/>
          <a:p>
            <a:r>
              <a:rPr lang="en-US" dirty="0" smtClean="0"/>
              <a:t>Unit </a:t>
            </a:r>
            <a:r>
              <a:rPr lang="en-US" dirty="0"/>
              <a:t>4</a:t>
            </a:r>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Causes of the Great Depression</a:t>
            </a:r>
            <a:endParaRPr lang="en-US" dirty="0"/>
          </a:p>
        </p:txBody>
      </p:sp>
      <p:sp>
        <p:nvSpPr>
          <p:cNvPr id="3" name="Content Placeholder 2"/>
          <p:cNvSpPr>
            <a:spLocks noGrp="1"/>
          </p:cNvSpPr>
          <p:nvPr>
            <p:ph idx="1"/>
          </p:nvPr>
        </p:nvSpPr>
        <p:spPr>
          <a:xfrm>
            <a:off x="227012" y="1676400"/>
            <a:ext cx="7177855" cy="5638800"/>
          </a:xfrm>
        </p:spPr>
        <p:txBody>
          <a:bodyPr>
            <a:normAutofit fontScale="92500" lnSpcReduction="20000"/>
          </a:bodyPr>
          <a:lstStyle/>
          <a:p>
            <a:r>
              <a:rPr lang="en-US" dirty="0" smtClean="0"/>
              <a:t>1. </a:t>
            </a:r>
            <a:r>
              <a:rPr lang="en-US" sz="2600" dirty="0" smtClean="0"/>
              <a:t>Stock Market Crash of 1929:</a:t>
            </a:r>
          </a:p>
          <a:p>
            <a:pPr lvl="1"/>
            <a:r>
              <a:rPr lang="en-US" sz="2300" dirty="0"/>
              <a:t>Although the workings of the New York Stock Exchange can be quite complex, one simple principle governs the price of stock. When investors believe a stock is a good value they are willing to pay more for a share and its value rises. When traders believe the value of a security will fall, they cannot sell it at as high of a price. If all investors try to sell their shares at once and no one is willing to buy, the </a:t>
            </a:r>
            <a:r>
              <a:rPr lang="en-US" sz="2300" u="sng" dirty="0"/>
              <a:t>value of the market shrinks</a:t>
            </a:r>
            <a:r>
              <a:rPr lang="en-US" sz="2300" u="sng" dirty="0" smtClean="0"/>
              <a:t>.</a:t>
            </a:r>
          </a:p>
          <a:p>
            <a:pPr lvl="1"/>
            <a:r>
              <a:rPr lang="en-US" sz="2300" dirty="0"/>
              <a:t>On October 24, 1929, "</a:t>
            </a:r>
            <a:r>
              <a:rPr lang="en-US" sz="2300" b="1" cap="all" dirty="0"/>
              <a:t>BLACK THURSDAY</a:t>
            </a:r>
            <a:r>
              <a:rPr lang="en-US" sz="2300" dirty="0"/>
              <a:t>," this massive sell-a-thon began. By the late afternoon, wealthy financiers like J.P. Morgan pooled their resources and began to buy stocks in the hopes of reversing the trend.</a:t>
            </a:r>
          </a:p>
          <a:p>
            <a:pPr lvl="1"/>
            <a:r>
              <a:rPr lang="en-US" sz="2300" dirty="0"/>
              <a:t>But the bottom fell out of the market on </a:t>
            </a:r>
            <a:r>
              <a:rPr lang="en-US" sz="2300" u="sng" dirty="0"/>
              <a:t>Tuesday, October 29.</a:t>
            </a:r>
            <a:r>
              <a:rPr lang="en-US" sz="2300" dirty="0"/>
              <a:t> A record 16 million shares were exchanged for smaller and smaller values as the day progressed. For some stocks, no buyers could be found at any price. By the end of the day, panic had erupted, and the next few weeks continued the downward spiral. In a matter of ten short weeks the value of the entire market was cut in half. Suicide and despair swept the investing classes of America.</a:t>
            </a:r>
            <a:endParaRPr lang="en-US" sz="2300" dirty="0" smtClean="0"/>
          </a:p>
          <a:p>
            <a:pPr lvl="1"/>
            <a:endParaRPr lang="en-US" dirty="0" smtClean="0"/>
          </a:p>
          <a:p>
            <a:endParaRPr lang="en-US" dirty="0"/>
          </a:p>
        </p:txBody>
      </p:sp>
      <p:pic>
        <p:nvPicPr>
          <p:cNvPr id="2052" name="Picture 4" descr="http://1930sjomc240.files.wordpress.com/2010/10/stockmarke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2212" y="2209800"/>
            <a:ext cx="3808169" cy="2667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71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Causes of the Great Depression</a:t>
            </a:r>
            <a:endParaRPr lang="en-US" dirty="0"/>
          </a:p>
        </p:txBody>
      </p:sp>
      <p:sp>
        <p:nvSpPr>
          <p:cNvPr id="3" name="Content Placeholder 2"/>
          <p:cNvSpPr>
            <a:spLocks noGrp="1"/>
          </p:cNvSpPr>
          <p:nvPr>
            <p:ph idx="1"/>
          </p:nvPr>
        </p:nvSpPr>
        <p:spPr>
          <a:xfrm>
            <a:off x="6551612" y="1905000"/>
            <a:ext cx="5257801" cy="4267200"/>
          </a:xfrm>
        </p:spPr>
        <p:txBody>
          <a:bodyPr>
            <a:normAutofit/>
          </a:bodyPr>
          <a:lstStyle/>
          <a:p>
            <a:pPr fontAlgn="base"/>
            <a:r>
              <a:rPr lang="en-US" dirty="0" smtClean="0"/>
              <a:t>2. </a:t>
            </a:r>
            <a:r>
              <a:rPr lang="en-US" b="1" dirty="0" smtClean="0"/>
              <a:t>Bank </a:t>
            </a:r>
            <a:r>
              <a:rPr lang="en-US" b="1" dirty="0"/>
              <a:t>Failures</a:t>
            </a:r>
          </a:p>
          <a:p>
            <a:pPr lvl="1" fontAlgn="base"/>
            <a:r>
              <a:rPr lang="en-US" dirty="0"/>
              <a:t>Throughout the 1930s over 9,000 banks failed. Bank deposits were uninsured and thus as banks failed people simply lost their savings. Surviving banks, unsure of the economic situation and concerned for their own survival, stopped being as willing to create new loans. This exacerbated the situation leading to less and less expenditures.</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455612" y="1727066"/>
            <a:ext cx="5895973" cy="4623068"/>
          </a:xfrm>
          <a:prstGeom prst="rect">
            <a:avLst/>
          </a:prstGeom>
        </p:spPr>
      </p:pic>
    </p:spTree>
    <p:extLst>
      <p:ext uri="{BB962C8B-B14F-4D97-AF65-F5344CB8AC3E}">
        <p14:creationId xmlns:p14="http://schemas.microsoft.com/office/powerpoint/2010/main" val="13050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Causes of the Great Depression</a:t>
            </a:r>
            <a:endParaRPr lang="en-US" dirty="0"/>
          </a:p>
        </p:txBody>
      </p:sp>
      <p:sp>
        <p:nvSpPr>
          <p:cNvPr id="3" name="Content Placeholder 2"/>
          <p:cNvSpPr>
            <a:spLocks noGrp="1"/>
          </p:cNvSpPr>
          <p:nvPr>
            <p:ph idx="1"/>
          </p:nvPr>
        </p:nvSpPr>
        <p:spPr>
          <a:xfrm>
            <a:off x="379412" y="1752600"/>
            <a:ext cx="5257801" cy="4267200"/>
          </a:xfrm>
        </p:spPr>
        <p:txBody>
          <a:bodyPr>
            <a:normAutofit lnSpcReduction="10000"/>
          </a:bodyPr>
          <a:lstStyle/>
          <a:p>
            <a:pPr fontAlgn="base"/>
            <a:r>
              <a:rPr lang="en-US" dirty="0" smtClean="0"/>
              <a:t>3. </a:t>
            </a:r>
            <a:r>
              <a:rPr lang="en-US" b="1" dirty="0"/>
              <a:t>Reduction in Purchasing Across the Board</a:t>
            </a:r>
          </a:p>
          <a:p>
            <a:pPr lvl="1" fontAlgn="base"/>
            <a:r>
              <a:rPr lang="en-US" dirty="0"/>
              <a:t>With the stock market crash and the fears of further economic woes, individuals from all classes stopped purchasing items. This then led to a reduction in the number of items produced and thus a reduction in the workforce. As people lost their jobs, they were unable to keep up with paying for items they had bought through installment plans and their items were repossessed. More and more inventory began to accumulate. The unemployment rate rose above 25% which meant, of course, even less spending to help alleviate the economic situation.</a:t>
            </a:r>
          </a:p>
          <a:p>
            <a:endParaRPr lang="en-US" dirty="0" smtClean="0"/>
          </a:p>
          <a:p>
            <a:endParaRPr lang="en-US" dirty="0"/>
          </a:p>
        </p:txBody>
      </p:sp>
      <p:pic>
        <p:nvPicPr>
          <p:cNvPr id="5122" name="Picture 2" descr="http://users.humboldt.edu/ogayle/hist111/AutomobileCredi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9612" y="1876425"/>
            <a:ext cx="5810250" cy="4019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43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Causes of the Great Depression</a:t>
            </a:r>
            <a:endParaRPr lang="en-US" dirty="0"/>
          </a:p>
        </p:txBody>
      </p:sp>
      <p:sp>
        <p:nvSpPr>
          <p:cNvPr id="3" name="Content Placeholder 2"/>
          <p:cNvSpPr>
            <a:spLocks noGrp="1"/>
          </p:cNvSpPr>
          <p:nvPr>
            <p:ph idx="1"/>
          </p:nvPr>
        </p:nvSpPr>
        <p:spPr>
          <a:xfrm>
            <a:off x="379412" y="1752600"/>
            <a:ext cx="5257801" cy="4267200"/>
          </a:xfrm>
        </p:spPr>
        <p:txBody>
          <a:bodyPr>
            <a:normAutofit/>
          </a:bodyPr>
          <a:lstStyle/>
          <a:p>
            <a:pPr fontAlgn="base"/>
            <a:r>
              <a:rPr lang="en-US" b="1" dirty="0" smtClean="0"/>
              <a:t>4. American Economic Policy with Europe</a:t>
            </a:r>
          </a:p>
          <a:p>
            <a:pPr lvl="1" fontAlgn="base"/>
            <a:r>
              <a:rPr lang="en-US" dirty="0" smtClean="0"/>
              <a:t>As </a:t>
            </a:r>
            <a:r>
              <a:rPr lang="en-US" dirty="0"/>
              <a:t>businesses began failing, the government created the </a:t>
            </a:r>
            <a:r>
              <a:rPr lang="en-US" u="sng" dirty="0"/>
              <a:t>Smoot-Hawley Tariff</a:t>
            </a:r>
            <a:r>
              <a:rPr lang="en-US" dirty="0"/>
              <a:t> in 1930 to help protect American companies. This charged a high tax for imports thereby leading to less trade between America and foreign countries along with some economic retaliation</a:t>
            </a:r>
            <a:endParaRPr lang="en-US" dirty="0" smtClean="0"/>
          </a:p>
          <a:p>
            <a:endParaRPr lang="en-US" dirty="0"/>
          </a:p>
        </p:txBody>
      </p:sp>
      <p:pic>
        <p:nvPicPr>
          <p:cNvPr id="4098" name="Picture 2" descr="http://i.bnet.com/blogs/great-depression-bread-line-6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0225" y="1752600"/>
            <a:ext cx="5905500" cy="439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764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Causes of the Great Depression</a:t>
            </a:r>
            <a:endParaRPr lang="en-US" dirty="0"/>
          </a:p>
        </p:txBody>
      </p:sp>
      <p:sp>
        <p:nvSpPr>
          <p:cNvPr id="3" name="Content Placeholder 2"/>
          <p:cNvSpPr>
            <a:spLocks noGrp="1"/>
          </p:cNvSpPr>
          <p:nvPr>
            <p:ph idx="1"/>
          </p:nvPr>
        </p:nvSpPr>
        <p:spPr>
          <a:xfrm>
            <a:off x="6170612" y="1752600"/>
            <a:ext cx="5257801" cy="4267200"/>
          </a:xfrm>
        </p:spPr>
        <p:txBody>
          <a:bodyPr>
            <a:normAutofit/>
          </a:bodyPr>
          <a:lstStyle/>
          <a:p>
            <a:pPr fontAlgn="base"/>
            <a:r>
              <a:rPr lang="en-US" dirty="0" smtClean="0"/>
              <a:t>5. Drought Conditions</a:t>
            </a:r>
          </a:p>
          <a:p>
            <a:pPr lvl="1" fontAlgn="base"/>
            <a:r>
              <a:rPr lang="en-US" dirty="0"/>
              <a:t>While not a direct cause of the Great Depression, the drought that occurred in the Mississippi Valley in 1930 was of such proportions that many could not even pay their taxes or other debts and had to sell their farms for no profit to themselves. The area was nicknamed "The Dust Bowl." This was the topic of John Steinbeck's </a:t>
            </a:r>
            <a:r>
              <a:rPr lang="en-US" i="1" dirty="0"/>
              <a:t>The Grapes of Wrath</a:t>
            </a:r>
            <a:r>
              <a:rPr lang="en-US" dirty="0"/>
              <a:t>.</a:t>
            </a:r>
          </a:p>
        </p:txBody>
      </p:sp>
      <p:pic>
        <p:nvPicPr>
          <p:cNvPr id="3074" name="Picture 2" descr="http://www.ecusd7.org/columbus/columbusstaff/rcanada/09kids/sami/dust_files/image0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335" y="1905000"/>
            <a:ext cx="5076790"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24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274638"/>
            <a:ext cx="10210800" cy="1020762"/>
          </a:xfrm>
        </p:spPr>
        <p:txBody>
          <a:bodyPr/>
          <a:lstStyle/>
          <a:p>
            <a:r>
              <a:rPr lang="en-US" dirty="0" smtClean="0"/>
              <a:t>Group Discussion: What Would You Have Done?</a:t>
            </a:r>
            <a:endParaRPr lang="en-US" dirty="0"/>
          </a:p>
        </p:txBody>
      </p:sp>
      <p:sp>
        <p:nvSpPr>
          <p:cNvPr id="3" name="Content Placeholder 2"/>
          <p:cNvSpPr>
            <a:spLocks noGrp="1"/>
          </p:cNvSpPr>
          <p:nvPr>
            <p:ph idx="1"/>
          </p:nvPr>
        </p:nvSpPr>
        <p:spPr>
          <a:xfrm>
            <a:off x="227012" y="1524000"/>
            <a:ext cx="10439402" cy="4648200"/>
          </a:xfrm>
        </p:spPr>
        <p:txBody>
          <a:bodyPr>
            <a:normAutofit fontScale="70000" lnSpcReduction="20000"/>
          </a:bodyPr>
          <a:lstStyle/>
          <a:p>
            <a:r>
              <a:rPr lang="en-US" dirty="0"/>
              <a:t>1.) The world financial system that emerged after World War I was based upon the gold </a:t>
            </a:r>
            <a:r>
              <a:rPr lang="en-US" dirty="0" smtClean="0"/>
              <a:t>standard. The </a:t>
            </a:r>
            <a:r>
              <a:rPr lang="en-US" dirty="0"/>
              <a:t>United States and Great Britain guaranteed that they would exchange their currencies </a:t>
            </a:r>
            <a:r>
              <a:rPr lang="en-US" dirty="0" smtClean="0"/>
              <a:t>for gold </a:t>
            </a:r>
            <a:r>
              <a:rPr lang="en-US" dirty="0"/>
              <a:t>at a fixed rate — $20.67 for an ounce of gold, or £4.86. Other major countries agreed </a:t>
            </a:r>
            <a:r>
              <a:rPr lang="en-US" dirty="0" smtClean="0"/>
              <a:t>to exchange </a:t>
            </a:r>
            <a:r>
              <a:rPr lang="en-US" dirty="0"/>
              <a:t>their currencies for gold, dollars or pounds. In 1927, several countries, most </a:t>
            </a:r>
            <a:r>
              <a:rPr lang="en-US" dirty="0" smtClean="0"/>
              <a:t>notably Germany </a:t>
            </a:r>
            <a:r>
              <a:rPr lang="en-US" dirty="0"/>
              <a:t>and Austria, experienced serious bank runs. To stabilize their currencies, </a:t>
            </a:r>
            <a:r>
              <a:rPr lang="en-US" dirty="0" smtClean="0"/>
              <a:t>they exchanged </a:t>
            </a:r>
            <a:r>
              <a:rPr lang="en-US" dirty="0"/>
              <a:t>their dollars and pounds for gold. The United States experienced a serious loss </a:t>
            </a:r>
            <a:r>
              <a:rPr lang="en-US" dirty="0" smtClean="0"/>
              <a:t>of  gold </a:t>
            </a:r>
            <a:r>
              <a:rPr lang="en-US" dirty="0"/>
              <a:t>(as did Great Britain). To encourage foreign investors to buy American investments, </a:t>
            </a:r>
            <a:r>
              <a:rPr lang="en-US" dirty="0" smtClean="0"/>
              <a:t>the Federal </a:t>
            </a:r>
            <a:r>
              <a:rPr lang="en-US" dirty="0"/>
              <a:t>Reserve Banks raised interest rates. If you were an American business owner </a:t>
            </a:r>
            <a:r>
              <a:rPr lang="en-US" dirty="0" smtClean="0"/>
              <a:t>planning to </a:t>
            </a:r>
            <a:r>
              <a:rPr lang="en-US" dirty="0"/>
              <a:t>build a new factory or buy new equipment, what would you have done after interest </a:t>
            </a:r>
            <a:r>
              <a:rPr lang="en-US" dirty="0" smtClean="0"/>
              <a:t>rates were </a:t>
            </a:r>
            <a:r>
              <a:rPr lang="en-US" dirty="0"/>
              <a:t>increased</a:t>
            </a:r>
            <a:r>
              <a:rPr lang="en-US" dirty="0" smtClean="0"/>
              <a:t>?</a:t>
            </a:r>
          </a:p>
          <a:p>
            <a:r>
              <a:rPr lang="en-US" dirty="0"/>
              <a:t>2.) The Federal Reserve lowered interest rates after a time, but in 1930 and 1931, when </a:t>
            </a:r>
            <a:r>
              <a:rPr lang="en-US" dirty="0" smtClean="0"/>
              <a:t>the American </a:t>
            </a:r>
            <a:r>
              <a:rPr lang="en-US" dirty="0"/>
              <a:t>economy had already taken a downturn, more bank runs occurred in many </a:t>
            </a:r>
            <a:r>
              <a:rPr lang="en-US" dirty="0" smtClean="0"/>
              <a:t>countries, and </a:t>
            </a:r>
            <a:r>
              <a:rPr lang="en-US" dirty="0"/>
              <a:t>again gold flowed out of the United States. To keep gold in the United States, the </a:t>
            </a:r>
            <a:r>
              <a:rPr lang="en-US" dirty="0" smtClean="0"/>
              <a:t>Federal Reserve </a:t>
            </a:r>
            <a:r>
              <a:rPr lang="en-US" dirty="0"/>
              <a:t>Banks again raised interest rates. What was the result</a:t>
            </a:r>
            <a:r>
              <a:rPr lang="en-US" dirty="0" smtClean="0"/>
              <a:t>?</a:t>
            </a:r>
          </a:p>
          <a:p>
            <a:r>
              <a:rPr lang="en-US" dirty="0"/>
              <a:t>3.) Now imagine that you are an American citizen with a bank account. You read the </a:t>
            </a:r>
            <a:r>
              <a:rPr lang="en-US" dirty="0" smtClean="0"/>
              <a:t>newspapers. You </a:t>
            </a:r>
            <a:r>
              <a:rPr lang="en-US" dirty="0"/>
              <a:t>see that banks are collapsing in other countries and that the rate of bank failures in </a:t>
            </a:r>
            <a:r>
              <a:rPr lang="en-US" dirty="0" smtClean="0"/>
              <a:t>the  United </a:t>
            </a:r>
            <a:r>
              <a:rPr lang="en-US" dirty="0"/>
              <a:t>States has risen. What might you do</a:t>
            </a:r>
            <a:r>
              <a:rPr lang="en-US" dirty="0" smtClean="0"/>
              <a:t>?</a:t>
            </a:r>
          </a:p>
          <a:p>
            <a:r>
              <a:rPr lang="en-US" dirty="0"/>
              <a:t>4.) In 1932 Congress creates the Reconstruction Finance Corporation (RFC), which lends money </a:t>
            </a:r>
            <a:r>
              <a:rPr lang="en-US" dirty="0" smtClean="0"/>
              <a:t>to businesses </a:t>
            </a:r>
            <a:r>
              <a:rPr lang="en-US" dirty="0"/>
              <a:t>that are in trouble, including banks. The law requires that the names of </a:t>
            </a:r>
            <a:r>
              <a:rPr lang="en-US" dirty="0" smtClean="0"/>
              <a:t>banks receiving </a:t>
            </a:r>
            <a:r>
              <a:rPr lang="en-US" dirty="0"/>
              <a:t>loans from the RFC must be published. You read in the newspaper that the bank </a:t>
            </a:r>
            <a:r>
              <a:rPr lang="en-US" dirty="0" smtClean="0"/>
              <a:t>in which </a:t>
            </a:r>
            <a:r>
              <a:rPr lang="en-US" dirty="0"/>
              <a:t>your money is deposited is receiving help from the RFC. What are you likely to do?</a:t>
            </a:r>
          </a:p>
        </p:txBody>
      </p:sp>
    </p:spTree>
    <p:extLst>
      <p:ext uri="{BB962C8B-B14F-4D97-AF65-F5344CB8AC3E}">
        <p14:creationId xmlns:p14="http://schemas.microsoft.com/office/powerpoint/2010/main" val="24741452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5612" y="274638"/>
            <a:ext cx="10210800" cy="1020762"/>
          </a:xfrm>
        </p:spPr>
        <p:txBody>
          <a:bodyPr/>
          <a:lstStyle/>
          <a:p>
            <a:r>
              <a:rPr lang="en-US" dirty="0" smtClean="0"/>
              <a:t>Group Discussion: What Would You Have Done?</a:t>
            </a:r>
            <a:endParaRPr lang="en-US" dirty="0"/>
          </a:p>
        </p:txBody>
      </p:sp>
      <p:sp>
        <p:nvSpPr>
          <p:cNvPr id="3" name="Content Placeholder 2"/>
          <p:cNvSpPr>
            <a:spLocks noGrp="1"/>
          </p:cNvSpPr>
          <p:nvPr>
            <p:ph idx="1"/>
          </p:nvPr>
        </p:nvSpPr>
        <p:spPr>
          <a:xfrm>
            <a:off x="238122" y="1676400"/>
            <a:ext cx="11723690" cy="5105400"/>
          </a:xfrm>
        </p:spPr>
        <p:txBody>
          <a:bodyPr>
            <a:normAutofit fontScale="70000" lnSpcReduction="20000"/>
          </a:bodyPr>
          <a:lstStyle/>
          <a:p>
            <a:r>
              <a:rPr lang="en-US" dirty="0"/>
              <a:t>1.) The world financial system that emerged after World War I was based upon the gold </a:t>
            </a:r>
            <a:r>
              <a:rPr lang="en-US" dirty="0" smtClean="0"/>
              <a:t>standard. The </a:t>
            </a:r>
            <a:r>
              <a:rPr lang="en-US" dirty="0"/>
              <a:t>United States and Great Britain guaranteed that they would exchange their currencies </a:t>
            </a:r>
            <a:r>
              <a:rPr lang="en-US" dirty="0" smtClean="0"/>
              <a:t>for gold </a:t>
            </a:r>
            <a:r>
              <a:rPr lang="en-US" dirty="0"/>
              <a:t>at a fixed rate — $20.67 for an ounce of gold, or £4.86. Other major countries agreed </a:t>
            </a:r>
            <a:r>
              <a:rPr lang="en-US" dirty="0" smtClean="0"/>
              <a:t>to exchange </a:t>
            </a:r>
            <a:r>
              <a:rPr lang="en-US" dirty="0"/>
              <a:t>their currencies for gold, dollars or pounds. In 1927, several countries, most </a:t>
            </a:r>
            <a:r>
              <a:rPr lang="en-US" dirty="0" smtClean="0"/>
              <a:t>notably Germany </a:t>
            </a:r>
            <a:r>
              <a:rPr lang="en-US" dirty="0"/>
              <a:t>and Austria, experienced serious bank runs. To stabilize their currencies, </a:t>
            </a:r>
            <a:r>
              <a:rPr lang="en-US" dirty="0" smtClean="0"/>
              <a:t>they exchanged </a:t>
            </a:r>
            <a:r>
              <a:rPr lang="en-US" dirty="0"/>
              <a:t>their dollars and pounds for gold. The United States experienced a serious loss </a:t>
            </a:r>
            <a:r>
              <a:rPr lang="en-US" dirty="0" smtClean="0"/>
              <a:t>of  gold </a:t>
            </a:r>
            <a:r>
              <a:rPr lang="en-US" dirty="0"/>
              <a:t>(as did Great Britain). To encourage foreign investors to buy American investments, </a:t>
            </a:r>
            <a:r>
              <a:rPr lang="en-US" dirty="0" smtClean="0"/>
              <a:t>the Federal </a:t>
            </a:r>
            <a:r>
              <a:rPr lang="en-US" dirty="0"/>
              <a:t>Reserve Banks raised interest rates. If you were an American business owner </a:t>
            </a:r>
            <a:r>
              <a:rPr lang="en-US" dirty="0" smtClean="0"/>
              <a:t>planning to </a:t>
            </a:r>
            <a:r>
              <a:rPr lang="en-US" dirty="0"/>
              <a:t>build a new factory or buy new equipment, what would you have done after interest </a:t>
            </a:r>
            <a:r>
              <a:rPr lang="en-US" dirty="0" smtClean="0"/>
              <a:t>rates were </a:t>
            </a:r>
            <a:r>
              <a:rPr lang="en-US" dirty="0"/>
              <a:t>increased</a:t>
            </a:r>
            <a:r>
              <a:rPr lang="en-US" dirty="0" smtClean="0"/>
              <a:t>?</a:t>
            </a:r>
          </a:p>
          <a:p>
            <a:pPr lvl="1"/>
            <a:r>
              <a:rPr lang="en-US" sz="2600" b="1" dirty="0" smtClean="0">
                <a:solidFill>
                  <a:srgbClr val="FF0000"/>
                </a:solidFill>
                <a:effectLst>
                  <a:outerShdw blurRad="38100" dist="38100" dir="2700000" algn="tl">
                    <a:srgbClr val="000000">
                      <a:alpha val="43137"/>
                    </a:srgbClr>
                  </a:outerShdw>
                </a:effectLst>
              </a:rPr>
              <a:t>Business owners were less likely to borrow to expand production; therefore, no new jobs would be created </a:t>
            </a:r>
          </a:p>
          <a:p>
            <a:r>
              <a:rPr lang="en-US" dirty="0"/>
              <a:t>2.) The Federal Reserve lowered interest rates after a time, but in 1930 and 1931, when </a:t>
            </a:r>
            <a:r>
              <a:rPr lang="en-US" dirty="0" smtClean="0"/>
              <a:t>the American </a:t>
            </a:r>
            <a:r>
              <a:rPr lang="en-US" dirty="0"/>
              <a:t>economy had already taken a downturn, more bank runs occurred in many </a:t>
            </a:r>
            <a:r>
              <a:rPr lang="en-US" dirty="0" smtClean="0"/>
              <a:t>countries, and </a:t>
            </a:r>
            <a:r>
              <a:rPr lang="en-US" dirty="0"/>
              <a:t>again gold flowed out of the United States. To keep gold in the United States, the </a:t>
            </a:r>
            <a:r>
              <a:rPr lang="en-US" dirty="0" smtClean="0"/>
              <a:t>Federal Reserve </a:t>
            </a:r>
            <a:r>
              <a:rPr lang="en-US" dirty="0"/>
              <a:t>Banks again raised interest rates. What was the result</a:t>
            </a:r>
            <a:r>
              <a:rPr lang="en-US" dirty="0" smtClean="0"/>
              <a:t>?</a:t>
            </a:r>
          </a:p>
          <a:p>
            <a:pPr lvl="1"/>
            <a:r>
              <a:rPr lang="en-US" sz="2600" b="1" dirty="0" smtClean="0">
                <a:solidFill>
                  <a:srgbClr val="FF0000"/>
                </a:solidFill>
                <a:effectLst>
                  <a:outerShdw blurRad="38100" dist="38100" dir="2700000" algn="tl">
                    <a:srgbClr val="000000">
                      <a:alpha val="43137"/>
                    </a:srgbClr>
                  </a:outerShdw>
                </a:effectLst>
              </a:rPr>
              <a:t>Again, business activity would be discouraged and no new jobs would be created </a:t>
            </a:r>
            <a:endParaRPr lang="en-US" sz="2600" b="1" dirty="0">
              <a:solidFill>
                <a:srgbClr val="FF0000"/>
              </a:solidFill>
              <a:effectLst>
                <a:outerShdw blurRad="38100" dist="38100" dir="2700000" algn="tl">
                  <a:srgbClr val="000000">
                    <a:alpha val="43137"/>
                  </a:srgbClr>
                </a:outerShdw>
              </a:effectLst>
            </a:endParaRPr>
          </a:p>
          <a:p>
            <a:r>
              <a:rPr lang="en-US" dirty="0" smtClean="0"/>
              <a:t>3</a:t>
            </a:r>
            <a:r>
              <a:rPr lang="en-US" dirty="0"/>
              <a:t>.) Now imagine that you are an American citizen with a bank account. You read the </a:t>
            </a:r>
            <a:r>
              <a:rPr lang="en-US" dirty="0" smtClean="0"/>
              <a:t>newspapers. You </a:t>
            </a:r>
            <a:r>
              <a:rPr lang="en-US" dirty="0"/>
              <a:t>see that banks are collapsing in other countries and that the rate of bank failures in </a:t>
            </a:r>
            <a:r>
              <a:rPr lang="en-US" dirty="0" smtClean="0"/>
              <a:t>the  United </a:t>
            </a:r>
            <a:r>
              <a:rPr lang="en-US" dirty="0"/>
              <a:t>States has risen. What might you do</a:t>
            </a:r>
            <a:r>
              <a:rPr lang="en-US" dirty="0" smtClean="0"/>
              <a:t>?</a:t>
            </a:r>
          </a:p>
          <a:p>
            <a:pPr lvl="1"/>
            <a:r>
              <a:rPr lang="en-US" sz="2600" b="1" dirty="0" smtClean="0">
                <a:solidFill>
                  <a:srgbClr val="FF0000"/>
                </a:solidFill>
                <a:effectLst>
                  <a:outerShdw blurRad="38100" dist="38100" dir="2700000" algn="tl">
                    <a:srgbClr val="000000">
                      <a:alpha val="43137"/>
                    </a:srgbClr>
                  </a:outerShdw>
                </a:effectLst>
              </a:rPr>
              <a:t>You might want to withdraw your funds from the bank, which would discourage bank lending and increase the chances of bank failure. </a:t>
            </a:r>
            <a:endParaRPr lang="en-US" sz="2600" b="1" dirty="0">
              <a:solidFill>
                <a:srgbClr val="FF0000"/>
              </a:solidFill>
              <a:effectLst>
                <a:outerShdw blurRad="38100" dist="38100" dir="2700000" algn="tl">
                  <a:srgbClr val="000000">
                    <a:alpha val="43137"/>
                  </a:srgbClr>
                </a:outerShdw>
              </a:effectLst>
            </a:endParaRPr>
          </a:p>
          <a:p>
            <a:r>
              <a:rPr lang="en-US" dirty="0" smtClean="0"/>
              <a:t>4</a:t>
            </a:r>
            <a:r>
              <a:rPr lang="en-US" dirty="0"/>
              <a:t>.) In 1932 Congress creates the Reconstruction Finance Corporation (RFC), which lends money </a:t>
            </a:r>
            <a:r>
              <a:rPr lang="en-US" dirty="0" smtClean="0"/>
              <a:t>to businesses </a:t>
            </a:r>
            <a:r>
              <a:rPr lang="en-US" dirty="0"/>
              <a:t>that are in trouble, including banks. The law requires that the names of </a:t>
            </a:r>
            <a:r>
              <a:rPr lang="en-US" dirty="0" smtClean="0"/>
              <a:t>banks receiving </a:t>
            </a:r>
            <a:r>
              <a:rPr lang="en-US" dirty="0"/>
              <a:t>loans from the RFC must be published. You read in the newspaper that the bank </a:t>
            </a:r>
            <a:r>
              <a:rPr lang="en-US" dirty="0" smtClean="0"/>
              <a:t>in which </a:t>
            </a:r>
            <a:r>
              <a:rPr lang="en-US" dirty="0"/>
              <a:t>your money is deposited is receiving help from the RFC. What are you likely to do</a:t>
            </a:r>
            <a:r>
              <a:rPr lang="en-US" dirty="0" smtClean="0"/>
              <a:t>?</a:t>
            </a:r>
          </a:p>
          <a:p>
            <a:pPr lvl="1"/>
            <a:r>
              <a:rPr lang="en-US" sz="2600" b="1" dirty="0" smtClean="0">
                <a:solidFill>
                  <a:srgbClr val="FF0000"/>
                </a:solidFill>
                <a:effectLst>
                  <a:outerShdw blurRad="38100" dist="38100" dir="2700000" algn="tl">
                    <a:srgbClr val="000000">
                      <a:alpha val="43137"/>
                    </a:srgbClr>
                  </a:outerShdw>
                </a:effectLst>
              </a:rPr>
              <a:t>You would probably conclude that your bank was likely to fail, and then you would withdraw your funds </a:t>
            </a:r>
            <a:endParaRPr lang="en-US" sz="26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70412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en-US" sz="3600" dirty="0" smtClean="0"/>
              <a:t>Objective &amp; Agenda for </a:t>
            </a:r>
            <a:r>
              <a:rPr lang="en-US" sz="3600" dirty="0" smtClean="0"/>
              <a:t>11/20/15</a:t>
            </a:r>
            <a:endParaRPr lang="en-US" sz="3600" dirty="0"/>
          </a:p>
        </p:txBody>
      </p:sp>
      <p:sp>
        <p:nvSpPr>
          <p:cNvPr id="2" name="Text Placeholder 1"/>
          <p:cNvSpPr>
            <a:spLocks noGrp="1"/>
          </p:cNvSpPr>
          <p:nvPr>
            <p:ph type="body" idx="1"/>
          </p:nvPr>
        </p:nvSpPr>
        <p:spPr/>
        <p:txBody>
          <a:bodyPr>
            <a:normAutofit/>
          </a:bodyPr>
          <a:lstStyle/>
          <a:p>
            <a:r>
              <a:rPr lang="en-US" sz="2800" dirty="0" smtClean="0"/>
              <a:t>Objective	</a:t>
            </a:r>
            <a:endParaRPr lang="en-US" sz="2800" dirty="0"/>
          </a:p>
        </p:txBody>
      </p:sp>
      <p:sp>
        <p:nvSpPr>
          <p:cNvPr id="14" name="Content Placeholder 13"/>
          <p:cNvSpPr>
            <a:spLocks noGrp="1"/>
          </p:cNvSpPr>
          <p:nvPr>
            <p:ph sz="half" idx="2"/>
          </p:nvPr>
        </p:nvSpPr>
        <p:spPr/>
        <p:txBody>
          <a:bodyPr>
            <a:normAutofit/>
          </a:bodyPr>
          <a:lstStyle/>
          <a:p>
            <a:r>
              <a:rPr lang="en-US" sz="2800" dirty="0" smtClean="0"/>
              <a:t>SWBAT analyze how the actions and policies of the US Government contributed to the Great Depression</a:t>
            </a:r>
            <a:endParaRPr lang="en-US" sz="2800" dirty="0"/>
          </a:p>
        </p:txBody>
      </p:sp>
      <p:sp>
        <p:nvSpPr>
          <p:cNvPr id="3" name="Text Placeholder 2"/>
          <p:cNvSpPr>
            <a:spLocks noGrp="1"/>
          </p:cNvSpPr>
          <p:nvPr>
            <p:ph type="body" sz="quarter" idx="3"/>
          </p:nvPr>
        </p:nvSpPr>
        <p:spPr/>
        <p:txBody>
          <a:bodyPr>
            <a:normAutofit/>
          </a:bodyPr>
          <a:lstStyle/>
          <a:p>
            <a:r>
              <a:rPr lang="en-US" sz="2800" dirty="0" smtClean="0"/>
              <a:t>Agenda</a:t>
            </a:r>
            <a:endParaRPr lang="en-US" sz="2800" dirty="0"/>
          </a:p>
        </p:txBody>
      </p:sp>
      <p:sp>
        <p:nvSpPr>
          <p:cNvPr id="4" name="Content Placeholder 3"/>
          <p:cNvSpPr>
            <a:spLocks noGrp="1"/>
          </p:cNvSpPr>
          <p:nvPr>
            <p:ph sz="quarter" idx="4"/>
          </p:nvPr>
        </p:nvSpPr>
        <p:spPr>
          <a:xfrm>
            <a:off x="6094412" y="2819399"/>
            <a:ext cx="5029199" cy="3657601"/>
          </a:xfrm>
        </p:spPr>
        <p:txBody>
          <a:bodyPr>
            <a:normAutofit/>
          </a:bodyPr>
          <a:lstStyle/>
          <a:p>
            <a:r>
              <a:rPr lang="en-US" dirty="0" smtClean="0"/>
              <a:t>Do Now</a:t>
            </a:r>
          </a:p>
          <a:p>
            <a:r>
              <a:rPr lang="en-US" dirty="0" smtClean="0"/>
              <a:t>Notes on the Causes</a:t>
            </a:r>
          </a:p>
          <a:p>
            <a:pPr lvl="1"/>
            <a:r>
              <a:rPr lang="en-US" dirty="0" smtClean="0"/>
              <a:t>Occupations Activity</a:t>
            </a:r>
          </a:p>
          <a:p>
            <a:r>
              <a:rPr lang="en-US" dirty="0" smtClean="0"/>
              <a:t>What Would You Do Discussion?</a:t>
            </a:r>
          </a:p>
          <a:p>
            <a:r>
              <a:rPr lang="en-US" dirty="0" smtClean="0"/>
              <a:t>“BUST”</a:t>
            </a:r>
          </a:p>
          <a:p>
            <a:pPr lvl="1"/>
            <a:r>
              <a:rPr lang="en-US" dirty="0" smtClean="0"/>
              <a:t>Video: America the Story of US</a:t>
            </a:r>
          </a:p>
          <a:p>
            <a:pPr lvl="1"/>
            <a:r>
              <a:rPr lang="en-US" dirty="0" smtClean="0"/>
              <a:t>Discussion Questions</a:t>
            </a:r>
          </a:p>
          <a:p>
            <a:pPr marL="301752" lvl="1" indent="0">
              <a:buNone/>
            </a:pPr>
            <a:endParaRPr lang="en-US" dirty="0" smtClean="0"/>
          </a:p>
          <a:p>
            <a:endParaRPr lang="en-US" dirty="0" smtClean="0"/>
          </a:p>
        </p:txBody>
      </p:sp>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Do Now:</a:t>
            </a:r>
            <a:endParaRPr lang="en-US" sz="4000" dirty="0"/>
          </a:p>
        </p:txBody>
      </p:sp>
      <p:sp>
        <p:nvSpPr>
          <p:cNvPr id="3" name="Content Placeholder 2"/>
          <p:cNvSpPr>
            <a:spLocks noGrp="1"/>
          </p:cNvSpPr>
          <p:nvPr>
            <p:ph idx="1"/>
          </p:nvPr>
        </p:nvSpPr>
        <p:spPr>
          <a:xfrm>
            <a:off x="5332412" y="1905000"/>
            <a:ext cx="5334002" cy="4267200"/>
          </a:xfrm>
        </p:spPr>
        <p:txBody>
          <a:bodyPr>
            <a:normAutofit/>
          </a:bodyPr>
          <a:lstStyle/>
          <a:p>
            <a:r>
              <a:rPr lang="en-US" sz="3200" i="1" dirty="0" smtClean="0"/>
              <a:t>The American Economy went from unprecedented prosperity in the 1920s to unprecedented misery in the 1930s. It was an extraordinary reversal. Why did it occur? </a:t>
            </a:r>
            <a:endParaRPr lang="en-US" sz="3200" i="1" dirty="0"/>
          </a:p>
        </p:txBody>
      </p:sp>
      <p:pic>
        <p:nvPicPr>
          <p:cNvPr id="1026" name="Picture 2" descr="http://great-depression-facts.com/images/great-depression-facts.com/facts-about-the-depres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2" y="2057400"/>
            <a:ext cx="4316810" cy="3228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8073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What is a Business Cycle?</a:t>
            </a:r>
            <a:endParaRPr lang="en-US" sz="4000" dirty="0"/>
          </a:p>
        </p:txBody>
      </p:sp>
      <p:pic>
        <p:nvPicPr>
          <p:cNvPr id="7" name="Picture 6"/>
          <p:cNvPicPr>
            <a:picLocks noChangeAspect="1"/>
          </p:cNvPicPr>
          <p:nvPr/>
        </p:nvPicPr>
        <p:blipFill>
          <a:blip r:embed="rId2"/>
          <a:stretch>
            <a:fillRect/>
          </a:stretch>
        </p:blipFill>
        <p:spPr>
          <a:xfrm>
            <a:off x="379412" y="1905000"/>
            <a:ext cx="6934200" cy="4191000"/>
          </a:xfrm>
          <a:prstGeom prst="rect">
            <a:avLst/>
          </a:prstGeom>
        </p:spPr>
      </p:pic>
      <p:sp>
        <p:nvSpPr>
          <p:cNvPr id="8" name="TextBox 7"/>
          <p:cNvSpPr txBox="1"/>
          <p:nvPr/>
        </p:nvSpPr>
        <p:spPr>
          <a:xfrm>
            <a:off x="7540625" y="1905000"/>
            <a:ext cx="4648200" cy="4524315"/>
          </a:xfrm>
          <a:prstGeom prst="rect">
            <a:avLst/>
          </a:prstGeom>
          <a:noFill/>
        </p:spPr>
        <p:txBody>
          <a:bodyPr wrap="square" rtlCol="0">
            <a:spAutoFit/>
          </a:bodyPr>
          <a:lstStyle/>
          <a:p>
            <a:pPr marL="342900" indent="-342900">
              <a:lnSpc>
                <a:spcPct val="90000"/>
              </a:lnSpc>
              <a:buFont typeface="Arial" panose="020B0604020202020204" pitchFamily="34" charset="0"/>
              <a:buChar char="•"/>
            </a:pPr>
            <a:r>
              <a:rPr lang="en-US" sz="2000" i="1" dirty="0" smtClean="0"/>
              <a:t>Demand for durable goods falls</a:t>
            </a:r>
          </a:p>
          <a:p>
            <a:pPr>
              <a:lnSpc>
                <a:spcPct val="90000"/>
              </a:lnSpc>
            </a:pPr>
            <a:endParaRPr lang="en-US" sz="2000" i="1" dirty="0" smtClean="0"/>
          </a:p>
          <a:p>
            <a:pPr marL="342900" indent="-342900">
              <a:lnSpc>
                <a:spcPct val="90000"/>
              </a:lnSpc>
              <a:buFont typeface="Arial" panose="020B0604020202020204" pitchFamily="34" charset="0"/>
              <a:buChar char="•"/>
            </a:pPr>
            <a:r>
              <a:rPr lang="en-US" sz="2000" i="1" dirty="0" smtClean="0"/>
              <a:t>Demand for investment goods falls</a:t>
            </a:r>
          </a:p>
          <a:p>
            <a:pPr>
              <a:lnSpc>
                <a:spcPct val="90000"/>
              </a:lnSpc>
            </a:pPr>
            <a:endParaRPr lang="en-US" sz="2000" i="1" dirty="0" smtClean="0"/>
          </a:p>
          <a:p>
            <a:pPr marL="342900" indent="-342900">
              <a:lnSpc>
                <a:spcPct val="90000"/>
              </a:lnSpc>
              <a:buFont typeface="Arial" panose="020B0604020202020204" pitchFamily="34" charset="0"/>
              <a:buChar char="•"/>
            </a:pPr>
            <a:r>
              <a:rPr lang="en-US" sz="2000" i="1" dirty="0" smtClean="0"/>
              <a:t>Workers who make those goods are laid off</a:t>
            </a:r>
          </a:p>
          <a:p>
            <a:pPr>
              <a:lnSpc>
                <a:spcPct val="90000"/>
              </a:lnSpc>
            </a:pPr>
            <a:endParaRPr lang="en-US" sz="2000" i="1" dirty="0" smtClean="0"/>
          </a:p>
          <a:p>
            <a:pPr marL="342900" indent="-342900">
              <a:lnSpc>
                <a:spcPct val="90000"/>
              </a:lnSpc>
              <a:buFont typeface="Arial" panose="020B0604020202020204" pitchFamily="34" charset="0"/>
              <a:buChar char="•"/>
            </a:pPr>
            <a:r>
              <a:rPr lang="en-US" sz="2000" i="1" dirty="0" smtClean="0"/>
              <a:t>Because these workers now have less income, they spend less- and demand falls further</a:t>
            </a:r>
          </a:p>
          <a:p>
            <a:pPr>
              <a:lnSpc>
                <a:spcPct val="90000"/>
              </a:lnSpc>
            </a:pPr>
            <a:endParaRPr lang="en-US" sz="2000" i="1" dirty="0" smtClean="0"/>
          </a:p>
          <a:p>
            <a:pPr marL="342900" indent="-342900">
              <a:lnSpc>
                <a:spcPct val="90000"/>
              </a:lnSpc>
              <a:buFont typeface="Arial" panose="020B0604020202020204" pitchFamily="34" charset="0"/>
              <a:buChar char="•"/>
            </a:pPr>
            <a:r>
              <a:rPr lang="en-US" sz="2000" i="1" dirty="0" smtClean="0"/>
              <a:t>Demand for durable goods revives</a:t>
            </a:r>
          </a:p>
          <a:p>
            <a:pPr>
              <a:lnSpc>
                <a:spcPct val="90000"/>
              </a:lnSpc>
            </a:pPr>
            <a:endParaRPr lang="en-US" sz="2000" i="1" dirty="0" smtClean="0"/>
          </a:p>
          <a:p>
            <a:pPr marL="342900" indent="-342900">
              <a:lnSpc>
                <a:spcPct val="90000"/>
              </a:lnSpc>
              <a:buFont typeface="Arial" panose="020B0604020202020204" pitchFamily="34" charset="0"/>
              <a:buChar char="•"/>
            </a:pPr>
            <a:r>
              <a:rPr lang="en-US" sz="2000" i="1" dirty="0" smtClean="0"/>
              <a:t>Demand for investment goods revives</a:t>
            </a:r>
          </a:p>
          <a:p>
            <a:pPr>
              <a:lnSpc>
                <a:spcPct val="90000"/>
              </a:lnSpc>
            </a:pPr>
            <a:endParaRPr lang="en-US" sz="2000" i="1" dirty="0" smtClean="0"/>
          </a:p>
          <a:p>
            <a:pPr marL="342900" indent="-342900">
              <a:lnSpc>
                <a:spcPct val="90000"/>
              </a:lnSpc>
              <a:buFont typeface="Arial" panose="020B0604020202020204" pitchFamily="34" charset="0"/>
              <a:buChar char="•"/>
            </a:pPr>
            <a:r>
              <a:rPr lang="en-US" sz="2000" i="1" dirty="0" smtClean="0"/>
              <a:t>Workers are rehired </a:t>
            </a:r>
            <a:endParaRPr lang="en-US" sz="2000" i="1" dirty="0"/>
          </a:p>
        </p:txBody>
      </p:sp>
    </p:spTree>
    <p:extLst>
      <p:ext uri="{BB962C8B-B14F-4D97-AF65-F5344CB8AC3E}">
        <p14:creationId xmlns:p14="http://schemas.microsoft.com/office/powerpoint/2010/main" val="22373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 calcmode="lin" valueType="num">
                                      <p:cBhvr additive="base">
                                        <p:cTn id="1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anim calcmode="lin" valueType="num">
                                      <p:cBhvr additive="base">
                                        <p:cTn id="25"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anim calcmode="lin" valueType="num">
                                      <p:cBhvr additive="base">
                                        <p:cTn id="31"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10" end="10"/>
                                            </p:txEl>
                                          </p:spTgt>
                                        </p:tgtEl>
                                        <p:attrNameLst>
                                          <p:attrName>style.visibility</p:attrName>
                                        </p:attrNameLst>
                                      </p:cBhvr>
                                      <p:to>
                                        <p:strVal val="visible"/>
                                      </p:to>
                                    </p:set>
                                    <p:anim calcmode="lin" valueType="num">
                                      <p:cBhvr additive="base">
                                        <p:cTn id="37"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
                                            <p:txEl>
                                              <p:pRg st="12" end="12"/>
                                            </p:txEl>
                                          </p:spTgt>
                                        </p:tgtEl>
                                        <p:attrNameLst>
                                          <p:attrName>style.visibility</p:attrName>
                                        </p:attrNameLst>
                                      </p:cBhvr>
                                      <p:to>
                                        <p:strVal val="visible"/>
                                      </p:to>
                                    </p:set>
                                    <p:anim calcmode="lin" valueType="num">
                                      <p:cBhvr additive="base">
                                        <p:cTn id="43" dur="500" fill="hold"/>
                                        <p:tgtEl>
                                          <p:spTgt spid="8">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Except…</a:t>
            </a:r>
            <a:endParaRPr lang="en-US" sz="4000" dirty="0"/>
          </a:p>
        </p:txBody>
      </p:sp>
      <p:sp>
        <p:nvSpPr>
          <p:cNvPr id="3" name="Content Placeholder 2"/>
          <p:cNvSpPr>
            <a:spLocks noGrp="1"/>
          </p:cNvSpPr>
          <p:nvPr>
            <p:ph sz="half" idx="1"/>
          </p:nvPr>
        </p:nvSpPr>
        <p:spPr>
          <a:xfrm>
            <a:off x="1522413" y="1905000"/>
            <a:ext cx="9601199" cy="4267200"/>
          </a:xfrm>
        </p:spPr>
        <p:txBody>
          <a:bodyPr>
            <a:normAutofit/>
          </a:bodyPr>
          <a:lstStyle/>
          <a:p>
            <a:r>
              <a:rPr lang="en-US" sz="3200" dirty="0" smtClean="0"/>
              <a:t>In the 1920s the demand continued to fall, business activities continued to decline and unemployment rates continued to rise. </a:t>
            </a:r>
          </a:p>
          <a:p>
            <a:endParaRPr lang="en-US" sz="3200" dirty="0"/>
          </a:p>
        </p:txBody>
      </p:sp>
    </p:spTree>
    <p:extLst>
      <p:ext uri="{BB962C8B-B14F-4D97-AF65-F5344CB8AC3E}">
        <p14:creationId xmlns:p14="http://schemas.microsoft.com/office/powerpoint/2010/main" val="198955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dirty="0" smtClean="0"/>
              <a:t>Bank Failures</a:t>
            </a:r>
            <a:endParaRPr lang="en-US" sz="4000" dirty="0"/>
          </a:p>
        </p:txBody>
      </p:sp>
      <p:sp>
        <p:nvSpPr>
          <p:cNvPr id="5" name="Content Placeholder 4"/>
          <p:cNvSpPr>
            <a:spLocks noGrp="1"/>
          </p:cNvSpPr>
          <p:nvPr>
            <p:ph idx="1"/>
          </p:nvPr>
        </p:nvSpPr>
        <p:spPr>
          <a:xfrm>
            <a:off x="303211" y="1905000"/>
            <a:ext cx="11885613" cy="4267200"/>
          </a:xfrm>
        </p:spPr>
        <p:txBody>
          <a:bodyPr/>
          <a:lstStyle/>
          <a:p>
            <a:r>
              <a:rPr lang="en-US" dirty="0" smtClean="0"/>
              <a:t>Federal Reserve System had been established in 1913, to prevent bank failures by lending reserves to banks that were experiencing unusually high cash withdrawals.</a:t>
            </a:r>
          </a:p>
          <a:p>
            <a:r>
              <a:rPr lang="en-US" dirty="0" smtClean="0"/>
              <a:t>On the eve of the Depression, the first concern of the 12 regional Federal Reserve banks should have been the overall health of the financial system.</a:t>
            </a:r>
          </a:p>
          <a:p>
            <a:pPr lvl="1"/>
            <a:r>
              <a:rPr lang="en-US" dirty="0" smtClean="0"/>
              <a:t>But the regional presidents, formerly commercial bankers hesitated to lend to banks in their districts that they considered unsound. </a:t>
            </a:r>
          </a:p>
          <a:p>
            <a:pPr lvl="1"/>
            <a:r>
              <a:rPr lang="en-US" dirty="0" smtClean="0"/>
              <a:t>As a result, many banks were allowed to fail, and the failures caused fear among account holders in sound banks, prompting them to panic and withdraw their funds. </a:t>
            </a:r>
            <a:endParaRPr lang="en-US" dirty="0"/>
          </a:p>
        </p:txBody>
      </p:sp>
    </p:spTree>
    <p:extLst>
      <p:ext uri="{BB962C8B-B14F-4D97-AF65-F5344CB8AC3E}">
        <p14:creationId xmlns:p14="http://schemas.microsoft.com/office/powerpoint/2010/main" val="384775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Bank Failures continued…</a:t>
            </a:r>
            <a:endParaRPr lang="en-US" dirty="0"/>
          </a:p>
        </p:txBody>
      </p:sp>
      <p:sp>
        <p:nvSpPr>
          <p:cNvPr id="8" name="Content Placeholder 7"/>
          <p:cNvSpPr>
            <a:spLocks noGrp="1"/>
          </p:cNvSpPr>
          <p:nvPr>
            <p:ph idx="1"/>
          </p:nvPr>
        </p:nvSpPr>
        <p:spPr>
          <a:xfrm>
            <a:off x="303211" y="1600200"/>
            <a:ext cx="11885613" cy="5105400"/>
          </a:xfrm>
        </p:spPr>
        <p:txBody>
          <a:bodyPr>
            <a:normAutofit lnSpcReduction="10000"/>
          </a:bodyPr>
          <a:lstStyle/>
          <a:p>
            <a:r>
              <a:rPr lang="en-US" dirty="0" smtClean="0"/>
              <a:t>The Federal Reserve System raised interest rates in late 1931:</a:t>
            </a:r>
          </a:p>
          <a:p>
            <a:pPr lvl="1"/>
            <a:r>
              <a:rPr lang="en-US" dirty="0" smtClean="0"/>
              <a:t>Discouraged business borrowing</a:t>
            </a:r>
          </a:p>
          <a:p>
            <a:pPr lvl="1"/>
            <a:r>
              <a:rPr lang="en-US" dirty="0" smtClean="0"/>
              <a:t>Contracted the money supply</a:t>
            </a:r>
          </a:p>
          <a:p>
            <a:r>
              <a:rPr lang="en-US" dirty="0" smtClean="0"/>
              <a:t>Banks kept some of their reserves in the form of bonds</a:t>
            </a:r>
          </a:p>
          <a:p>
            <a:pPr lvl="1"/>
            <a:r>
              <a:rPr lang="en-US" dirty="0" smtClean="0"/>
              <a:t>When interest rates rise, the prices of bonds fell</a:t>
            </a:r>
          </a:p>
          <a:p>
            <a:pPr lvl="1"/>
            <a:r>
              <a:rPr lang="en-US" dirty="0" smtClean="0"/>
              <a:t>Banks then held assets that have declined in value, yielding less revenue when banks sell them to raise funds to pay depositors. </a:t>
            </a:r>
          </a:p>
          <a:p>
            <a:r>
              <a:rPr lang="en-US" dirty="0" smtClean="0"/>
              <a:t>The problem the Federal Reserve Banks faced is that they were obliged to follow the rules of the gold standard</a:t>
            </a:r>
          </a:p>
          <a:p>
            <a:pPr lvl="1"/>
            <a:r>
              <a:rPr lang="en-US" dirty="0" smtClean="0"/>
              <a:t>Gold began to flow out of the US as a result of financial instability in foreign countries, and the reserve banks raised the interest rates that their member banks had to pay to borrow reserves</a:t>
            </a:r>
          </a:p>
          <a:p>
            <a:pPr lvl="1"/>
            <a:r>
              <a:rPr lang="en-US" dirty="0" smtClean="0"/>
              <a:t>Encouraged foreign governments and individuals to buy American bonds, rather than exchanging their dollars for American gold</a:t>
            </a:r>
          </a:p>
          <a:p>
            <a:pPr lvl="1"/>
            <a:r>
              <a:rPr lang="en-US" dirty="0" smtClean="0"/>
              <a:t>Raised interest rates throughout the economy, which discouraged spending by American businesses. </a:t>
            </a:r>
            <a:endParaRPr lang="en-US" dirty="0"/>
          </a:p>
        </p:txBody>
      </p:sp>
    </p:spTree>
    <p:extLst>
      <p:ext uri="{BB962C8B-B14F-4D97-AF65-F5344CB8AC3E}">
        <p14:creationId xmlns:p14="http://schemas.microsoft.com/office/powerpoint/2010/main" val="413515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12" y="304800"/>
            <a:ext cx="9143998" cy="1020762"/>
          </a:xfrm>
        </p:spPr>
        <p:txBody>
          <a:bodyPr>
            <a:normAutofit/>
          </a:bodyPr>
          <a:lstStyle/>
          <a:p>
            <a:r>
              <a:rPr lang="en-US" sz="4400" dirty="0" smtClean="0"/>
              <a:t>US Prosperity in the 1920s</a:t>
            </a:r>
            <a:endParaRPr lang="en-US" sz="4400" dirty="0"/>
          </a:p>
        </p:txBody>
      </p:sp>
      <p:sp>
        <p:nvSpPr>
          <p:cNvPr id="3" name="Content Placeholder 2"/>
          <p:cNvSpPr>
            <a:spLocks noGrp="1"/>
          </p:cNvSpPr>
          <p:nvPr>
            <p:ph idx="1"/>
          </p:nvPr>
        </p:nvSpPr>
        <p:spPr>
          <a:xfrm>
            <a:off x="74612" y="1676400"/>
            <a:ext cx="11811000" cy="4648200"/>
          </a:xfrm>
        </p:spPr>
        <p:txBody>
          <a:bodyPr>
            <a:normAutofit fontScale="92500" lnSpcReduction="10000"/>
          </a:bodyPr>
          <a:lstStyle/>
          <a:p>
            <a:r>
              <a:rPr lang="en-US" dirty="0" smtClean="0"/>
              <a:t>US Prosperity in the 1920s was based on the sale of house and automobiles</a:t>
            </a:r>
          </a:p>
          <a:p>
            <a:r>
              <a:rPr lang="en-US" dirty="0" smtClean="0"/>
              <a:t>Consumers for the first time could buy houses and cars on the installment plan- this led to job growth</a:t>
            </a:r>
          </a:p>
          <a:p>
            <a:pPr lvl="1"/>
            <a:r>
              <a:rPr lang="en-US" dirty="0"/>
              <a:t>J</a:t>
            </a:r>
            <a:r>
              <a:rPr lang="en-US" dirty="0" smtClean="0"/>
              <a:t>obs for workers who built homes and cars</a:t>
            </a:r>
          </a:p>
          <a:p>
            <a:pPr lvl="1"/>
            <a:r>
              <a:rPr lang="en-US" dirty="0" smtClean="0"/>
              <a:t>Jobs for workers who built the furniture and appliances that went into new homes </a:t>
            </a:r>
          </a:p>
          <a:p>
            <a:pPr lvl="1"/>
            <a:r>
              <a:rPr lang="en-US" dirty="0" smtClean="0"/>
              <a:t>Jobs for workers who produced the steel and other materials that were used to produce cars.</a:t>
            </a:r>
          </a:p>
          <a:p>
            <a:pPr lvl="1"/>
            <a:r>
              <a:rPr lang="en-US" dirty="0" smtClean="0"/>
              <a:t>Jobs for business firms who built new plants and bought new equipment to produce what consumers wanted</a:t>
            </a:r>
          </a:p>
          <a:p>
            <a:pPr lvl="1"/>
            <a:r>
              <a:rPr lang="en-US" dirty="0" smtClean="0"/>
              <a:t>Jobs for workers who built and paved roads for the new automobiles </a:t>
            </a:r>
          </a:p>
          <a:p>
            <a:pPr lvl="1"/>
            <a:r>
              <a:rPr lang="en-US" dirty="0" smtClean="0"/>
              <a:t>Jobs for workers in electric plants and water and sewage facilities to service the new households</a:t>
            </a:r>
          </a:p>
          <a:p>
            <a:r>
              <a:rPr lang="en-US" u="sng" dirty="0" smtClean="0"/>
              <a:t>The prosperity of workers in all these </a:t>
            </a:r>
            <a:r>
              <a:rPr lang="en-US" u="sng" dirty="0" err="1" smtClean="0"/>
              <a:t>industirres</a:t>
            </a:r>
            <a:r>
              <a:rPr lang="en-US" u="sng" dirty="0" smtClean="0"/>
              <a:t> allowed them to spend a lot of money, thus providing income to other works—income which they </a:t>
            </a:r>
            <a:r>
              <a:rPr lang="en-US" u="sng" dirty="0" err="1" smtClean="0"/>
              <a:t>int</a:t>
            </a:r>
            <a:r>
              <a:rPr lang="en-US" u="sng" dirty="0" smtClean="0"/>
              <a:t> turn spent to buy other goods and services.</a:t>
            </a:r>
          </a:p>
          <a:p>
            <a:pPr lvl="1"/>
            <a:r>
              <a:rPr lang="en-US" dirty="0" smtClean="0"/>
              <a:t>Economists call the spread of such new spending a </a:t>
            </a:r>
            <a:r>
              <a:rPr lang="en-US" i="1" dirty="0" smtClean="0"/>
              <a:t>multiplier effect</a:t>
            </a:r>
          </a:p>
          <a:p>
            <a:pPr lvl="2"/>
            <a:r>
              <a:rPr lang="en-US" dirty="0" smtClean="0"/>
              <a:t>One person’s spending becomes income to another person, who in turn can spend more and add to the income of others.</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93138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8012" y="228600"/>
            <a:ext cx="9143998" cy="1020762"/>
          </a:xfrm>
        </p:spPr>
        <p:txBody>
          <a:bodyPr>
            <a:normAutofit/>
          </a:bodyPr>
          <a:lstStyle/>
          <a:p>
            <a:r>
              <a:rPr lang="en-US" sz="4800" dirty="0" smtClean="0"/>
              <a:t>US Prosperity in the 1920s</a:t>
            </a:r>
            <a:endParaRPr lang="en-US" sz="4800" dirty="0"/>
          </a:p>
        </p:txBody>
      </p:sp>
      <p:sp>
        <p:nvSpPr>
          <p:cNvPr id="5" name="Content Placeholder 4"/>
          <p:cNvSpPr>
            <a:spLocks noGrp="1"/>
          </p:cNvSpPr>
          <p:nvPr>
            <p:ph idx="1"/>
          </p:nvPr>
        </p:nvSpPr>
        <p:spPr>
          <a:xfrm>
            <a:off x="631824" y="1828800"/>
            <a:ext cx="11253788" cy="4800600"/>
          </a:xfrm>
        </p:spPr>
        <p:txBody>
          <a:bodyPr>
            <a:normAutofit/>
          </a:bodyPr>
          <a:lstStyle/>
          <a:p>
            <a:r>
              <a:rPr lang="en-US" sz="3300" dirty="0" smtClean="0"/>
              <a:t>Multiplier Effect in Reverse</a:t>
            </a:r>
          </a:p>
          <a:p>
            <a:pPr lvl="1"/>
            <a:r>
              <a:rPr lang="en-US" sz="2400" dirty="0" smtClean="0"/>
              <a:t>US Business activity began to slow down by the late 1920s</a:t>
            </a:r>
          </a:p>
          <a:p>
            <a:pPr lvl="1"/>
            <a:r>
              <a:rPr lang="en-US" sz="2400" dirty="0" smtClean="0"/>
              <a:t>The US economy entered a mild recession</a:t>
            </a:r>
          </a:p>
          <a:p>
            <a:pPr lvl="2"/>
            <a:r>
              <a:rPr lang="en-US" sz="2100" dirty="0" smtClean="0"/>
              <a:t>Sales of homes and cars began to fall</a:t>
            </a:r>
          </a:p>
          <a:p>
            <a:pPr lvl="2"/>
            <a:r>
              <a:rPr lang="en-US" sz="2100" dirty="0" smtClean="0"/>
              <a:t>What happened to all of the jobs that were created due to cars and homes? </a:t>
            </a:r>
          </a:p>
          <a:p>
            <a:pPr lvl="2"/>
            <a:endParaRPr lang="en-US" dirty="0" smtClean="0"/>
          </a:p>
          <a:p>
            <a:pPr marL="274320" lvl="1" indent="0">
              <a:buNone/>
            </a:pPr>
            <a:endParaRPr lang="en-US" dirty="0"/>
          </a:p>
        </p:txBody>
      </p:sp>
    </p:spTree>
    <p:extLst>
      <p:ext uri="{BB962C8B-B14F-4D97-AF65-F5344CB8AC3E}">
        <p14:creationId xmlns:p14="http://schemas.microsoft.com/office/powerpoint/2010/main" val="179730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Chalkboard education presentation (widescreen)</Template>
  <TotalTime>0</TotalTime>
  <Words>1919</Words>
  <Application>Microsoft Office PowerPoint</Application>
  <PresentationFormat>Custom</PresentationFormat>
  <Paragraphs>97</Paragraphs>
  <Slides>16</Slides>
  <Notes>0</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Consolas</vt:lpstr>
      <vt:lpstr>Corbel</vt:lpstr>
      <vt:lpstr>Chalkboard 16x9</vt:lpstr>
      <vt:lpstr>Causes of the Great Depression</vt:lpstr>
      <vt:lpstr>Objective &amp; Agenda for 11/20/15</vt:lpstr>
      <vt:lpstr>Do Now:</vt:lpstr>
      <vt:lpstr>What is a Business Cycle?</vt:lpstr>
      <vt:lpstr>Except…</vt:lpstr>
      <vt:lpstr>Bank Failures</vt:lpstr>
      <vt:lpstr>Bank Failures continued…</vt:lpstr>
      <vt:lpstr>US Prosperity in the 1920s</vt:lpstr>
      <vt:lpstr>US Prosperity in the 1920s</vt:lpstr>
      <vt:lpstr>Direct Causes of the Great Depression</vt:lpstr>
      <vt:lpstr>Direct Causes of the Great Depression</vt:lpstr>
      <vt:lpstr>Direct Causes of the Great Depression</vt:lpstr>
      <vt:lpstr>Direct Causes of the Great Depression</vt:lpstr>
      <vt:lpstr>Direct Causes of the Great Depression</vt:lpstr>
      <vt:lpstr>Group Discussion: What Would You Have Done?</vt:lpstr>
      <vt:lpstr>Group Discussion: What Would You Have Done?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2014-11-10T13:44:19Z</dcterms:created>
  <dcterms:modified xsi:type="dcterms:W3CDTF">2015-11-20T19:30:31Z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